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09" r:id="rId3"/>
    <p:sldId id="310" r:id="rId4"/>
    <p:sldId id="311" r:id="rId5"/>
    <p:sldId id="312" r:id="rId6"/>
    <p:sldId id="288" r:id="rId7"/>
    <p:sldId id="287" r:id="rId8"/>
    <p:sldId id="289" r:id="rId9"/>
    <p:sldId id="290" r:id="rId10"/>
    <p:sldId id="294" r:id="rId11"/>
    <p:sldId id="315" r:id="rId12"/>
    <p:sldId id="316" r:id="rId13"/>
    <p:sldId id="299" r:id="rId14"/>
    <p:sldId id="300" r:id="rId15"/>
    <p:sldId id="308" r:id="rId16"/>
    <p:sldId id="301" r:id="rId17"/>
    <p:sldId id="302" r:id="rId18"/>
    <p:sldId id="303" r:id="rId19"/>
    <p:sldId id="304" r:id="rId20"/>
    <p:sldId id="320" r:id="rId21"/>
    <p:sldId id="321" r:id="rId22"/>
    <p:sldId id="322" r:id="rId23"/>
    <p:sldId id="323" r:id="rId24"/>
    <p:sldId id="305" r:id="rId25"/>
    <p:sldId id="306" r:id="rId26"/>
    <p:sldId id="307" r:id="rId27"/>
    <p:sldId id="292" r:id="rId28"/>
    <p:sldId id="291" r:id="rId29"/>
    <p:sldId id="293" r:id="rId30"/>
    <p:sldId id="31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" userId="b28c04dc90c78aac" providerId="LiveId" clId="{7FB63C9E-FBB4-4E06-90A0-D3A70D8DC5CA}"/>
    <pc:docChg chg="delSld">
      <pc:chgData name="Stephen" userId="b28c04dc90c78aac" providerId="LiveId" clId="{7FB63C9E-FBB4-4E06-90A0-D3A70D8DC5CA}" dt="2023-08-01T19:24:39.307" v="6" actId="47"/>
      <pc:docMkLst>
        <pc:docMk/>
      </pc:docMkLst>
      <pc:sldChg chg="del">
        <pc:chgData name="Stephen" userId="b28c04dc90c78aac" providerId="LiveId" clId="{7FB63C9E-FBB4-4E06-90A0-D3A70D8DC5CA}" dt="2023-08-01T19:22:42.122" v="1" actId="47"/>
        <pc:sldMkLst>
          <pc:docMk/>
          <pc:sldMk cId="3770103676" sldId="268"/>
        </pc:sldMkLst>
      </pc:sldChg>
      <pc:sldChg chg="del">
        <pc:chgData name="Stephen" userId="b28c04dc90c78aac" providerId="LiveId" clId="{7FB63C9E-FBB4-4E06-90A0-D3A70D8DC5CA}" dt="2023-08-01T19:22:55.221" v="3" actId="47"/>
        <pc:sldMkLst>
          <pc:docMk/>
          <pc:sldMk cId="2877345266" sldId="295"/>
        </pc:sldMkLst>
      </pc:sldChg>
      <pc:sldChg chg="del">
        <pc:chgData name="Stephen" userId="b28c04dc90c78aac" providerId="LiveId" clId="{7FB63C9E-FBB4-4E06-90A0-D3A70D8DC5CA}" dt="2023-08-01T19:22:46.168" v="2" actId="47"/>
        <pc:sldMkLst>
          <pc:docMk/>
          <pc:sldMk cId="2431766151" sldId="296"/>
        </pc:sldMkLst>
      </pc:sldChg>
      <pc:sldChg chg="del">
        <pc:chgData name="Stephen" userId="b28c04dc90c78aac" providerId="LiveId" clId="{7FB63C9E-FBB4-4E06-90A0-D3A70D8DC5CA}" dt="2023-08-01T19:24:39.307" v="6" actId="47"/>
        <pc:sldMkLst>
          <pc:docMk/>
          <pc:sldMk cId="797723225" sldId="297"/>
        </pc:sldMkLst>
      </pc:sldChg>
      <pc:sldChg chg="del">
        <pc:chgData name="Stephen" userId="b28c04dc90c78aac" providerId="LiveId" clId="{7FB63C9E-FBB4-4E06-90A0-D3A70D8DC5CA}" dt="2023-08-01T19:24:39.307" v="6" actId="47"/>
        <pc:sldMkLst>
          <pc:docMk/>
          <pc:sldMk cId="2794205358" sldId="298"/>
        </pc:sldMkLst>
      </pc:sldChg>
      <pc:sldChg chg="del">
        <pc:chgData name="Stephen" userId="b28c04dc90c78aac" providerId="LiveId" clId="{7FB63C9E-FBB4-4E06-90A0-D3A70D8DC5CA}" dt="2023-08-01T19:22:39.238" v="0" actId="47"/>
        <pc:sldMkLst>
          <pc:docMk/>
          <pc:sldMk cId="3039548715" sldId="313"/>
        </pc:sldMkLst>
      </pc:sldChg>
      <pc:sldChg chg="del">
        <pc:chgData name="Stephen" userId="b28c04dc90c78aac" providerId="LiveId" clId="{7FB63C9E-FBB4-4E06-90A0-D3A70D8DC5CA}" dt="2023-08-01T19:24:00.496" v="4" actId="47"/>
        <pc:sldMkLst>
          <pc:docMk/>
          <pc:sldMk cId="1002503603" sldId="324"/>
        </pc:sldMkLst>
      </pc:sldChg>
      <pc:sldChg chg="del">
        <pc:chgData name="Stephen" userId="b28c04dc90c78aac" providerId="LiveId" clId="{7FB63C9E-FBB4-4E06-90A0-D3A70D8DC5CA}" dt="2023-08-01T19:24:02.127" v="5" actId="47"/>
        <pc:sldMkLst>
          <pc:docMk/>
          <pc:sldMk cId="3506564419" sldId="32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7116-6B99-61C2-6499-8B16F4F43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93D85-99F8-50C3-DC9E-E8FCCCED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8994-5121-8C2D-9AEB-05C186ED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6F0B9-DDCB-33E2-1F9B-1DD331408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545DE-6960-124B-0817-696C4C4E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9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F82E-C0B7-602E-60D4-6CDC8656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D866A-14B6-5C9E-AB6D-919FE985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0F1E5-E6DC-3B1C-7753-8558AE9B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4FCFE-B043-23E5-34CD-F84E5CF4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3E0F5-4129-7371-DEB4-0C5011A7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77B121-ACDC-8F45-F494-B09EDF736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9E8DE-5DBD-C4F5-A5F0-467B9E79E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EFB83-ABB8-6447-F1C8-EBE03C0C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3691-C330-0753-BA12-2235CE57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9699-D4B5-0E45-3C43-B9CCFCAE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2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8A44-DE91-9DD1-4020-305F13A1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75C1-C262-A1CD-1914-16C141DA9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DAB1F-43DA-8386-B939-3D63CF70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EE25A-5B98-0514-B143-3C6BCB8E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BF013-B0A0-45F5-F345-E5B8A93F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0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2B65-9847-B1DB-D6FA-1A9010DB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09FAE-CA90-4B12-8640-2996E1C4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3C0D3-A4EE-FE73-3C17-21404342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058F3-112A-BE3D-BD9E-3C38D111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7F024-B5C6-1343-1097-ED06C481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6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77D7-3915-E31F-45E3-82828E73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9BF8D-4260-95E1-ABF0-92C5F3622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E05C3-E031-FFF8-0368-109061DA3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7DEF-6BD1-8141-511C-313FB99E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9A648-5E71-1FE2-D9F5-967BC0D2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49599-0622-4E31-3D03-85A41701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7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9921-9265-CE01-F735-F330FAA8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2326B-F7D6-21F6-5BB7-A65EF4B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33CAF-53C8-C0B2-D2D9-45DFE5528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9EF85-BA1C-F7EF-08FE-C50BC483D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336169-B887-14EA-1268-A532714A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39E76-8494-DBF3-A5A5-93073E83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860031-BC38-0560-E991-D54D9EC8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566F9-C0A1-331B-CD28-495978A5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A4AE-4CA8-7909-4B10-0CC9C61B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4A9888-3A83-87C0-9CE1-ADCA7BE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CF653-A682-02A0-BF1D-EBEA20CDC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77D4E-2BAC-32BA-F3AA-B0C772A1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64312-862F-CD31-EE77-60D66B199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2372D-0619-28BE-9577-D310F1B0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6D30-8080-59CE-6C3F-41B3FB8D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6B33-9318-E1F8-D3B2-DAC0EBAB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E5F5-9F05-293C-00D1-F459559F7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7B977-CA43-0FB9-6923-1AD0A8503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FB430-444E-AE2E-089F-D460943B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7CCFA-C7CD-357E-88A2-C50CB9A8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43F05-18E0-C001-9498-45ACE46F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3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1FE5-3FD8-EFBF-5353-356B139C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853EA-B270-45A1-6CBB-1E4BF760B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5EF82-A93B-C836-9FD7-2F62A03B9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807A6-AE06-A440-B9C7-C3732F77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9B5F3-7FAE-7332-D3FE-3300C077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10AAA-52B7-8009-4761-DDDEC6D87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7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FD5E1-5BEB-0A17-EA07-B0B6B2CB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ADF8E-729C-1FBE-0F4C-3C0EF6E0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3A832-E1DF-65BC-5393-8AD77FBB9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8E99B-5D08-4757-A393-CD2E7428F9F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76683-4EEF-B0F1-66F3-77CE0494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9BE89-04E7-2B08-6973-6507C90F1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F30F6-DC51-4E40-BCCF-4796EE67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12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55.png"/><Relationship Id="rId5" Type="http://schemas.openxmlformats.org/officeDocument/2006/relationships/image" Target="../media/image63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56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55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656FBEB-77C2-C1E0-1A88-712AEDF72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6" t="34286" r="66709" b="35374"/>
          <a:stretch/>
        </p:blipFill>
        <p:spPr>
          <a:xfrm>
            <a:off x="6300132" y="5741860"/>
            <a:ext cx="2172124" cy="1081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A26ADE-E547-EDF5-DCB5-95B68E24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and Numerical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B4E0B-0218-AEB1-4B2B-8397AE8C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16" t="69725" r="29472" b="22691"/>
          <a:stretch/>
        </p:blipFill>
        <p:spPr>
          <a:xfrm>
            <a:off x="570607" y="2346563"/>
            <a:ext cx="6622442" cy="63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068D20-D459-5A9B-1A98-BAD24D6AE322}"/>
              </a:ext>
            </a:extLst>
          </p:cNvPr>
          <p:cNvSpPr txBox="1"/>
          <p:nvPr/>
        </p:nvSpPr>
        <p:spPr>
          <a:xfrm>
            <a:off x="405656" y="1785035"/>
            <a:ext cx="16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Analytic Model: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7F9B4-2BDF-56D2-7735-52F15D9121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47" t="48196" r="29196" b="43425"/>
          <a:stretch/>
        </p:blipFill>
        <p:spPr>
          <a:xfrm>
            <a:off x="570606" y="3314489"/>
            <a:ext cx="6810017" cy="701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A1975-4147-5453-9750-616416EDA99E}"/>
              </a:ext>
            </a:extLst>
          </p:cNvPr>
          <p:cNvSpPr txBox="1"/>
          <p:nvPr/>
        </p:nvSpPr>
        <p:spPr>
          <a:xfrm>
            <a:off x="405656" y="4344872"/>
            <a:ext cx="190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Numerical Model: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AB3F40-D2EB-661F-F1FE-AB1B91F69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18" t="57794" r="40752" b="38593"/>
          <a:stretch/>
        </p:blipFill>
        <p:spPr>
          <a:xfrm>
            <a:off x="597173" y="4916838"/>
            <a:ext cx="6502107" cy="247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A3C2F-E097-7E43-F52A-EA55AD0DA5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438" t="28571" r="28827" b="47937"/>
          <a:stretch/>
        </p:blipFill>
        <p:spPr>
          <a:xfrm>
            <a:off x="8746372" y="2825777"/>
            <a:ext cx="2079714" cy="12644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FFB497-3320-E78D-6DA5-7220A522AEA0}"/>
              </a:ext>
            </a:extLst>
          </p:cNvPr>
          <p:cNvSpPr txBox="1"/>
          <p:nvPr/>
        </p:nvSpPr>
        <p:spPr>
          <a:xfrm>
            <a:off x="8746372" y="2350992"/>
            <a:ext cx="162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 Generate Jitter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81827-7232-F694-8C23-F4AA337BCC80}"/>
              </a:ext>
            </a:extLst>
          </p:cNvPr>
          <p:cNvSpPr txBox="1"/>
          <p:nvPr/>
        </p:nvSpPr>
        <p:spPr>
          <a:xfrm>
            <a:off x="8746373" y="4184551"/>
            <a:ext cx="3039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From initial BCs and jitter, evolve the system using EOMs (left)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obtain new BCs and </a:t>
            </a:r>
            <a:r>
              <a:rPr lang="en-US" sz="1600" dirty="0" err="1"/>
              <a:t>funcs</a:t>
            </a:r>
            <a:r>
              <a:rPr lang="en-US" sz="1600" dirty="0"/>
              <a:t> for the next interval </a:t>
            </a:r>
          </a:p>
          <a:p>
            <a:endParaRPr lang="en-US" sz="1600" dirty="0"/>
          </a:p>
          <a:p>
            <a:r>
              <a:rPr lang="en-US" sz="1600" dirty="0"/>
              <a:t>4. Plot piecewise function, stitching together analytic results for each interval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FF66D2-3058-8678-38F6-57F25CD89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30" t="57794" r="11669" b="38593"/>
          <a:stretch/>
        </p:blipFill>
        <p:spPr>
          <a:xfrm>
            <a:off x="3673740" y="5201426"/>
            <a:ext cx="3535869" cy="2477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7D58FB-76B5-15AD-EBA7-106A674F6A9A}"/>
              </a:ext>
            </a:extLst>
          </p:cNvPr>
          <p:cNvSpPr txBox="1"/>
          <p:nvPr/>
        </p:nvSpPr>
        <p:spPr>
          <a:xfrm>
            <a:off x="8746371" y="1585611"/>
            <a:ext cx="270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Analytic Model Algorithm: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3216CA-1AB0-3197-B96D-AAB2E316951F}"/>
              </a:ext>
            </a:extLst>
          </p:cNvPr>
          <p:cNvSpPr txBox="1"/>
          <p:nvPr/>
        </p:nvSpPr>
        <p:spPr>
          <a:xfrm>
            <a:off x="8746371" y="2000850"/>
            <a:ext cx="2785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 Initialize parameters and BCs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3BA9BB0-E0A5-7721-F05E-29EAB34FF7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81938" y="6492875"/>
            <a:ext cx="614622" cy="165916"/>
          </a:xfrm>
          <a:prstGeom prst="bentConnector3">
            <a:avLst>
              <a:gd name="adj1" fmla="val 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D766AD04-D898-CEBD-CAD2-71893732A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50000" t="58296" r="28817" b="18954"/>
          <a:stretch/>
        </p:blipFill>
        <p:spPr>
          <a:xfrm>
            <a:off x="3879040" y="5627752"/>
            <a:ext cx="2012829" cy="1169428"/>
          </a:xfrm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B1BA24C-DAFD-7EA5-8E45-6E0E2275E380}"/>
              </a:ext>
            </a:extLst>
          </p:cNvPr>
          <p:cNvCxnSpPr>
            <a:cxnSpLocks/>
          </p:cNvCxnSpPr>
          <p:nvPr/>
        </p:nvCxnSpPr>
        <p:spPr>
          <a:xfrm>
            <a:off x="2890184" y="5547282"/>
            <a:ext cx="629593" cy="349395"/>
          </a:xfrm>
          <a:prstGeom prst="bentConnector3">
            <a:avLst>
              <a:gd name="adj1" fmla="val -6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71713B-F868-5AA4-4950-DB6CA19ECD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224" t="70904" r="50215" b="25358"/>
          <a:stretch/>
        </p:blipFill>
        <p:spPr>
          <a:xfrm>
            <a:off x="8547757" y="2825777"/>
            <a:ext cx="190254" cy="256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6EB02-CC6C-4D62-CFAA-2BCDBB8FF2A3}"/>
              </a:ext>
            </a:extLst>
          </p:cNvPr>
          <p:cNvSpPr txBox="1"/>
          <p:nvPr/>
        </p:nvSpPr>
        <p:spPr>
          <a:xfrm>
            <a:off x="10826086" y="3351168"/>
            <a:ext cx="245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52333-09EB-3906-483B-8C91013ED0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289" t="48330" r="42339" b="35046"/>
          <a:stretch/>
        </p:blipFill>
        <p:spPr>
          <a:xfrm>
            <a:off x="250284" y="5896677"/>
            <a:ext cx="1801474" cy="91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7B6FD0-553D-FBE5-5FC4-C6526BE603AB}"/>
              </a:ext>
            </a:extLst>
          </p:cNvPr>
          <p:cNvSpPr txBox="1"/>
          <p:nvPr/>
        </p:nvSpPr>
        <p:spPr>
          <a:xfrm>
            <a:off x="0" y="5547282"/>
            <a:ext cx="1197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Microphonics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BBF725-69CE-4658-0B03-AF000C52272A}"/>
              </a:ext>
            </a:extLst>
          </p:cNvPr>
          <p:cNvSpPr/>
          <p:nvPr/>
        </p:nvSpPr>
        <p:spPr>
          <a:xfrm>
            <a:off x="0" y="5547282"/>
            <a:ext cx="2103108" cy="13107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4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6418-48B3-F7B0-7BB9-FAFAAA04C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/>
          <a:lstStyle/>
          <a:p>
            <a:r>
              <a:rPr lang="en-US" dirty="0"/>
              <a:t>Analytic, Physical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CADC3-CDD8-F7EB-8452-7C41A3E2E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9" t="51132" r="72339" b="25749"/>
          <a:stretch/>
        </p:blipFill>
        <p:spPr>
          <a:xfrm>
            <a:off x="4219660" y="1490706"/>
            <a:ext cx="4030677" cy="2220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3EF57-509F-6F2D-C0CC-450E5A535E53}"/>
              </a:ext>
            </a:extLst>
          </p:cNvPr>
          <p:cNvSpPr txBox="1"/>
          <p:nvPr/>
        </p:nvSpPr>
        <p:spPr>
          <a:xfrm>
            <a:off x="421948" y="1357572"/>
            <a:ext cx="3587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omega0= </a:t>
            </a:r>
            <a:r>
              <a:rPr lang="en-US" dirty="0" err="1"/>
              <a:t>omegaF</a:t>
            </a:r>
            <a:r>
              <a:rPr lang="en-US" dirty="0"/>
              <a:t>=1.3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gamma=0.04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tjit</a:t>
            </a:r>
            <a:r>
              <a:rPr lang="en-US" dirty="0"/>
              <a:t>=0.03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delOmega</a:t>
            </a:r>
            <a:r>
              <a:rPr lang="en-US" dirty="0"/>
              <a:t>=3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intervals: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Note: </a:t>
            </a:r>
            <a:r>
              <a:rPr lang="en-US" dirty="0"/>
              <a:t>numerical model cannot accommodate such high omega0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FA9D3-54BE-7B61-5D0E-902D212F7A48}"/>
              </a:ext>
            </a:extLst>
          </p:cNvPr>
          <p:cNvSpPr txBox="1"/>
          <p:nvPr/>
        </p:nvSpPr>
        <p:spPr>
          <a:xfrm>
            <a:off x="4009938" y="121197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Trial 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DB84F-7FB4-FEAF-8A1B-B240BF74F100}"/>
              </a:ext>
            </a:extLst>
          </p:cNvPr>
          <p:cNvSpPr txBox="1"/>
          <p:nvPr/>
        </p:nvSpPr>
        <p:spPr>
          <a:xfrm>
            <a:off x="5412998" y="366974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Power Suppression:</a:t>
            </a:r>
            <a:r>
              <a:rPr lang="en-US" sz="1800" b="1" dirty="0"/>
              <a:t>  ~</a:t>
            </a:r>
            <a:r>
              <a:rPr lang="en-US" sz="1800" dirty="0"/>
              <a:t>0.6224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9806D-E825-9CB4-1F6E-5F4A5D192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6" t="33762" r="72546" b="42508"/>
          <a:stretch/>
        </p:blipFill>
        <p:spPr>
          <a:xfrm>
            <a:off x="4288751" y="4252354"/>
            <a:ext cx="3961585" cy="2280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F1ED77-C8BD-C930-6332-73C83C24BE63}"/>
              </a:ext>
            </a:extLst>
          </p:cNvPr>
          <p:cNvSpPr txBox="1"/>
          <p:nvPr/>
        </p:nvSpPr>
        <p:spPr>
          <a:xfrm>
            <a:off x="5412998" y="647012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Power Suppression:</a:t>
            </a:r>
            <a:r>
              <a:rPr lang="en-US" sz="1800" b="1" dirty="0"/>
              <a:t>  ~</a:t>
            </a:r>
            <a:r>
              <a:rPr lang="en-US" sz="1800" dirty="0"/>
              <a:t>0.1208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E8EDFE-6874-510D-38A7-7D195C566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3" t="29480" r="70571" b="42870"/>
          <a:stretch/>
        </p:blipFill>
        <p:spPr>
          <a:xfrm>
            <a:off x="206349" y="4488382"/>
            <a:ext cx="3415068" cy="21282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6B7A1-5557-CC0D-776F-F104945D1379}"/>
              </a:ext>
            </a:extLst>
          </p:cNvPr>
          <p:cNvSpPr txBox="1"/>
          <p:nvPr/>
        </p:nvSpPr>
        <p:spPr>
          <a:xfrm>
            <a:off x="166381" y="4098060"/>
            <a:ext cx="4715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/>
              <a:t>Microphonics: </a:t>
            </a:r>
            <a:r>
              <a:rPr lang="en-US" sz="1400" dirty="0" err="1"/>
              <a:t>RandomVariate</a:t>
            </a:r>
            <a:r>
              <a:rPr lang="en-US" sz="1400" dirty="0"/>
              <a:t>[</a:t>
            </a:r>
            <a:r>
              <a:rPr lang="en-US" sz="1400" dirty="0" err="1"/>
              <a:t>NormalDist</a:t>
            </a:r>
            <a:r>
              <a:rPr lang="en-US" sz="1400" dirty="0"/>
              <a:t>[0,3]]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B9E6E2-8AE0-1E93-3C61-8707A7DE4E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8" t="35963" r="71988" b="37855"/>
          <a:stretch/>
        </p:blipFill>
        <p:spPr>
          <a:xfrm>
            <a:off x="8573950" y="4343448"/>
            <a:ext cx="3451669" cy="21346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308055-438D-3803-1994-81231A3674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29" t="62145" r="71989" b="12783"/>
          <a:stretch/>
        </p:blipFill>
        <p:spPr>
          <a:xfrm>
            <a:off x="8582339" y="1782583"/>
            <a:ext cx="3304861" cy="19516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F3C5F3-C4B9-9217-CC62-04EFF5D3C157}"/>
              </a:ext>
            </a:extLst>
          </p:cNvPr>
          <p:cNvSpPr txBox="1"/>
          <p:nvPr/>
        </p:nvSpPr>
        <p:spPr>
          <a:xfrm>
            <a:off x="4009938" y="402791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Trial 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841A4-8C08-45AC-7171-477D6EBF486C}"/>
              </a:ext>
            </a:extLst>
          </p:cNvPr>
          <p:cNvSpPr txBox="1"/>
          <p:nvPr/>
        </p:nvSpPr>
        <p:spPr>
          <a:xfrm>
            <a:off x="8582339" y="122752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Jitter Distribution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C9F06-F654-40A5-F6FF-B74B5B99A3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224" t="70904" r="50215" b="25358"/>
          <a:stretch/>
        </p:blipFill>
        <p:spPr>
          <a:xfrm>
            <a:off x="11531146" y="3767547"/>
            <a:ext cx="190254" cy="256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13530-B558-61A1-B0D7-C51B003930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224" t="70904" r="50215" b="25358"/>
          <a:stretch/>
        </p:blipFill>
        <p:spPr>
          <a:xfrm>
            <a:off x="11532028" y="6541568"/>
            <a:ext cx="190254" cy="2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C6AD-5D3C-D9F2-ACA5-70C69A33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Analytic, Physical Model (5 min trial)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DC252-ADE6-446D-EA00-AF7DE37CB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" t="44584" r="72500" b="31249"/>
          <a:stretch/>
        </p:blipFill>
        <p:spPr>
          <a:xfrm>
            <a:off x="4482117" y="1899878"/>
            <a:ext cx="3756310" cy="2193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B2C255-E8ED-2BEB-39FD-F0E0E6E81C1E}"/>
              </a:ext>
            </a:extLst>
          </p:cNvPr>
          <p:cNvSpPr txBox="1"/>
          <p:nvPr/>
        </p:nvSpPr>
        <p:spPr>
          <a:xfrm>
            <a:off x="574348" y="1473875"/>
            <a:ext cx="35949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omega0= </a:t>
            </a:r>
            <a:r>
              <a:rPr lang="en-US" sz="1600" dirty="0" err="1"/>
              <a:t>omegaF</a:t>
            </a:r>
            <a:r>
              <a:rPr lang="en-US" sz="1600" dirty="0"/>
              <a:t>=1.3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gamma=0.04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tjit</a:t>
            </a:r>
            <a:r>
              <a:rPr lang="en-US" sz="1600" dirty="0"/>
              <a:t>=0.03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delOmega</a:t>
            </a:r>
            <a:r>
              <a:rPr lang="en-US" sz="1600" dirty="0"/>
              <a:t>=3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Time: 5 min (300 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# of intervals: 10000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Microphonics: Rand[</a:t>
            </a:r>
            <a:r>
              <a:rPr lang="en-US" sz="1600" dirty="0" err="1"/>
              <a:t>NormDist</a:t>
            </a:r>
            <a:r>
              <a:rPr lang="en-US" sz="1600" dirty="0"/>
              <a:t>[0,3]]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8D909-A4D7-0042-9920-BB13D23FEE11}"/>
              </a:ext>
            </a:extLst>
          </p:cNvPr>
          <p:cNvSpPr txBox="1"/>
          <p:nvPr/>
        </p:nvSpPr>
        <p:spPr>
          <a:xfrm>
            <a:off x="574348" y="3740825"/>
            <a:ext cx="348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Estimated Power Suppression: 0.1-0.2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565EA-0001-8ACC-8CAC-C03EFF0A8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0" t="51111" r="72683" b="25383"/>
          <a:stretch/>
        </p:blipFill>
        <p:spPr>
          <a:xfrm>
            <a:off x="4456950" y="4592276"/>
            <a:ext cx="3756310" cy="2135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975840-0F48-F96A-0052-4CD02835107E}"/>
              </a:ext>
            </a:extLst>
          </p:cNvPr>
          <p:cNvSpPr txBox="1"/>
          <p:nvPr/>
        </p:nvSpPr>
        <p:spPr>
          <a:xfrm>
            <a:off x="4238836" y="1489988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A9648-0582-9A56-E4C8-32A005C6A34C}"/>
              </a:ext>
            </a:extLst>
          </p:cNvPr>
          <p:cNvSpPr txBox="1"/>
          <p:nvPr/>
        </p:nvSpPr>
        <p:spPr>
          <a:xfrm>
            <a:off x="4238835" y="4167689"/>
            <a:ext cx="7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0D8BC-7688-39CD-B196-F8262FE7A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0" t="51744" r="72616" b="25014"/>
          <a:stretch/>
        </p:blipFill>
        <p:spPr>
          <a:xfrm>
            <a:off x="8481708" y="1993900"/>
            <a:ext cx="3626401" cy="2090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4DF487-0DDC-93CE-4AB6-0E0600284EB9}"/>
              </a:ext>
            </a:extLst>
          </p:cNvPr>
          <p:cNvSpPr txBox="1"/>
          <p:nvPr/>
        </p:nvSpPr>
        <p:spPr>
          <a:xfrm>
            <a:off x="8407324" y="1489988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C</a:t>
            </a:r>
          </a:p>
        </p:txBody>
      </p:sp>
    </p:spTree>
    <p:extLst>
      <p:ext uri="{BB962C8B-B14F-4D97-AF65-F5344CB8AC3E}">
        <p14:creationId xmlns:p14="http://schemas.microsoft.com/office/powerpoint/2010/main" val="19111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9CDA-BC78-CF84-36F7-A19E8FEF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Analytic, Physical Model (Fixed Offset)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7FB8F-08B8-D0B7-C809-E43DD5228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8" t="50887" r="72339" b="25015"/>
          <a:stretch/>
        </p:blipFill>
        <p:spPr>
          <a:xfrm>
            <a:off x="4732064" y="4833101"/>
            <a:ext cx="3455591" cy="1996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1A73E-4A2E-67BA-3BAD-9454E849A7CD}"/>
              </a:ext>
            </a:extLst>
          </p:cNvPr>
          <p:cNvSpPr txBox="1"/>
          <p:nvPr/>
        </p:nvSpPr>
        <p:spPr>
          <a:xfrm>
            <a:off x="675016" y="1690688"/>
            <a:ext cx="33265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omega0= </a:t>
            </a:r>
            <a:r>
              <a:rPr lang="en-US" sz="1600" dirty="0" err="1"/>
              <a:t>omegaF</a:t>
            </a:r>
            <a:r>
              <a:rPr lang="en-US" sz="1600" dirty="0"/>
              <a:t>=1.3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gamma=0.04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tjit</a:t>
            </a:r>
            <a:r>
              <a:rPr lang="en-US" sz="1600" dirty="0"/>
              <a:t>=0.03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delOmega</a:t>
            </a:r>
            <a:r>
              <a:rPr lang="en-US" sz="1600" dirty="0"/>
              <a:t>=7.8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Time: 5 min (300 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# of intervals: 10000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u="sng" dirty="0"/>
              <a:t>Microphonics: Fixed offset, 7.8 Hz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E27F14-D393-ABAD-E3CE-69AAF4BCD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6" t="42991" r="72715" b="32835"/>
          <a:stretch/>
        </p:blipFill>
        <p:spPr>
          <a:xfrm>
            <a:off x="4698194" y="2075157"/>
            <a:ext cx="3455591" cy="20360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3C9951-A519-9ABA-F84B-5B1EF131D953}"/>
              </a:ext>
            </a:extLst>
          </p:cNvPr>
          <p:cNvSpPr txBox="1"/>
          <p:nvPr/>
        </p:nvSpPr>
        <p:spPr>
          <a:xfrm>
            <a:off x="4315403" y="1607284"/>
            <a:ext cx="152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A (5 min)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8B9AE-E068-2436-026F-2F3BE5D9BAC8}"/>
              </a:ext>
            </a:extLst>
          </p:cNvPr>
          <p:cNvSpPr txBox="1"/>
          <p:nvPr/>
        </p:nvSpPr>
        <p:spPr>
          <a:xfrm>
            <a:off x="4315403" y="439665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B (5 min)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C1546-D3CC-264D-9B18-2C15BAA8B526}"/>
              </a:ext>
            </a:extLst>
          </p:cNvPr>
          <p:cNvSpPr txBox="1"/>
          <p:nvPr/>
        </p:nvSpPr>
        <p:spPr>
          <a:xfrm>
            <a:off x="453165" y="4765989"/>
            <a:ext cx="229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Validation Check</a:t>
            </a:r>
            <a:r>
              <a:rPr lang="en-US" dirty="0"/>
              <a:t>: fixed offset vs random jitter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7E3CA-BC73-30ED-B23D-DCF2039A1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" t="26789" r="72202" b="50948"/>
          <a:stretch/>
        </p:blipFill>
        <p:spPr>
          <a:xfrm>
            <a:off x="8343664" y="2086129"/>
            <a:ext cx="3609547" cy="1926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AE6E2-BAB3-6D8C-691C-E7CFAE542F2B}"/>
              </a:ext>
            </a:extLst>
          </p:cNvPr>
          <p:cNvSpPr txBox="1"/>
          <p:nvPr/>
        </p:nvSpPr>
        <p:spPr>
          <a:xfrm>
            <a:off x="9545866" y="4024571"/>
            <a:ext cx="298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 Suppression: 4.4 x 10</a:t>
            </a:r>
            <a:r>
              <a:rPr lang="en-US" sz="1400" baseline="30000" dirty="0"/>
              <a:t>-5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50699-9D2A-38D1-1FFD-07E18CCC6686}"/>
              </a:ext>
            </a:extLst>
          </p:cNvPr>
          <p:cNvSpPr txBox="1"/>
          <p:nvPr/>
        </p:nvSpPr>
        <p:spPr>
          <a:xfrm>
            <a:off x="8427407" y="1603715"/>
            <a:ext cx="1344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C (30 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3325A-F7B7-789C-0787-6A608B5B876F}"/>
              </a:ext>
            </a:extLst>
          </p:cNvPr>
          <p:cNvSpPr txBox="1"/>
          <p:nvPr/>
        </p:nvSpPr>
        <p:spPr>
          <a:xfrm>
            <a:off x="8427407" y="4396657"/>
            <a:ext cx="152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D (1 min)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F47B81-45FC-0AFF-E1C4-419B5EF126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56" t="22430" r="72715" b="53770"/>
          <a:stretch/>
        </p:blipFill>
        <p:spPr>
          <a:xfrm>
            <a:off x="8752002" y="4833101"/>
            <a:ext cx="3115126" cy="18349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B047A3-C708-DB49-F1B2-E5A80B2AF56A}"/>
              </a:ext>
            </a:extLst>
          </p:cNvPr>
          <p:cNvSpPr txBox="1"/>
          <p:nvPr/>
        </p:nvSpPr>
        <p:spPr>
          <a:xfrm>
            <a:off x="9493080" y="6581240"/>
            <a:ext cx="3038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 Suppression: 1.47 x 10</a:t>
            </a:r>
            <a:r>
              <a:rPr lang="en-US" sz="1400" baseline="30000" dirty="0"/>
              <a:t>-5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9085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9EE1-29A6-BE54-967E-FB3515D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vs. Numerical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2F0D0-1ABC-73B8-9AF1-E66AA86F0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3" t="50903" r="67656" b="20417"/>
          <a:stretch/>
        </p:blipFill>
        <p:spPr>
          <a:xfrm>
            <a:off x="6638924" y="1885449"/>
            <a:ext cx="3994681" cy="2343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83E6F-81A6-1EA2-A396-8F25C80089B9}"/>
              </a:ext>
            </a:extLst>
          </p:cNvPr>
          <p:cNvSpPr txBox="1"/>
          <p:nvPr/>
        </p:nvSpPr>
        <p:spPr>
          <a:xfrm>
            <a:off x="561975" y="1510069"/>
            <a:ext cx="3378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omega0= </a:t>
            </a:r>
            <a:r>
              <a:rPr lang="en-US" dirty="0" err="1"/>
              <a:t>omegaF</a:t>
            </a:r>
            <a:r>
              <a:rPr lang="en-US" dirty="0"/>
              <a:t>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gamma=0.1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tjit</a:t>
            </a:r>
            <a:r>
              <a:rPr lang="en-US" dirty="0"/>
              <a:t>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delOmega</a:t>
            </a:r>
            <a:r>
              <a:rPr lang="en-US" dirty="0"/>
              <a:t>=3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Microphonics: </a:t>
            </a:r>
            <a:r>
              <a:rPr lang="en-US" sz="1800" dirty="0" err="1"/>
              <a:t>RandomChoice</a:t>
            </a:r>
            <a:r>
              <a:rPr lang="en-US" sz="1800" dirty="0"/>
              <a:t>[-3,3,0.003]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100 s (1.66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intervals: 1000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6B9F8-3337-8085-B2C7-7E862A0DC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" t="62302" r="72891" b="13195"/>
          <a:stretch/>
        </p:blipFill>
        <p:spPr>
          <a:xfrm>
            <a:off x="6629399" y="4514517"/>
            <a:ext cx="3905249" cy="2343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77197-0D41-FB2E-24A0-478F57725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9" t="23333" r="72291" b="51667"/>
          <a:stretch/>
        </p:blipFill>
        <p:spPr>
          <a:xfrm>
            <a:off x="838200" y="4390692"/>
            <a:ext cx="3819525" cy="2286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51587-1E82-24E4-1213-9BBAD9E69E21}"/>
              </a:ext>
            </a:extLst>
          </p:cNvPr>
          <p:cNvSpPr txBox="1"/>
          <p:nvPr/>
        </p:nvSpPr>
        <p:spPr>
          <a:xfrm>
            <a:off x="5553077" y="4093926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Numerical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B16B2-722C-906B-D1C6-63661AA7E7BE}"/>
              </a:ext>
            </a:extLst>
          </p:cNvPr>
          <p:cNvSpPr txBox="1"/>
          <p:nvPr/>
        </p:nvSpPr>
        <p:spPr>
          <a:xfrm>
            <a:off x="5553077" y="1606941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Analytic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5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9EE1-29A6-BE54-967E-FB3515D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vs. Numerical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83E6F-81A6-1EA2-A396-8F25C80089B9}"/>
              </a:ext>
            </a:extLst>
          </p:cNvPr>
          <p:cNvSpPr txBox="1"/>
          <p:nvPr/>
        </p:nvSpPr>
        <p:spPr>
          <a:xfrm>
            <a:off x="561975" y="1510069"/>
            <a:ext cx="3924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omega0= </a:t>
            </a:r>
            <a:r>
              <a:rPr lang="en-US" dirty="0" err="1"/>
              <a:t>omegaF</a:t>
            </a:r>
            <a:r>
              <a:rPr lang="en-US" dirty="0"/>
              <a:t>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gamma=0.1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tjit</a:t>
            </a:r>
            <a:r>
              <a:rPr lang="en-US" dirty="0"/>
              <a:t>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delOmega</a:t>
            </a:r>
            <a:r>
              <a:rPr lang="en-US" dirty="0"/>
              <a:t>=3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Microphonics: </a:t>
            </a:r>
            <a:r>
              <a:rPr lang="en-US" sz="1800" dirty="0" err="1"/>
              <a:t>RandomVariate</a:t>
            </a:r>
            <a:r>
              <a:rPr lang="en-US" sz="1800" dirty="0"/>
              <a:t>[</a:t>
            </a:r>
            <a:r>
              <a:rPr lang="en-US" sz="1800" dirty="0" err="1"/>
              <a:t>NormDist</a:t>
            </a:r>
            <a:r>
              <a:rPr lang="en-US" sz="1800" dirty="0"/>
              <a:t>[0,3],num]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100 s (1.66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intervals: 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A0A35-6A6A-7CEC-C4BE-7E46B348D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t="37778" r="67682" b="32500"/>
          <a:stretch/>
        </p:blipFill>
        <p:spPr>
          <a:xfrm>
            <a:off x="6648449" y="1541673"/>
            <a:ext cx="4156619" cy="2558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FAE368-E2B1-01FD-F915-3DF6B5416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0" t="53750" r="72734" b="20972"/>
          <a:stretch/>
        </p:blipFill>
        <p:spPr>
          <a:xfrm>
            <a:off x="6657974" y="4194742"/>
            <a:ext cx="4076701" cy="255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85A2CD-218D-ADC1-F2CD-974F5D7D2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5833" r="72422" b="58750"/>
          <a:stretch/>
        </p:blipFill>
        <p:spPr>
          <a:xfrm>
            <a:off x="561975" y="4194742"/>
            <a:ext cx="3990975" cy="248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9ADCB7-63B4-549D-71C3-FECFAB9F460A}"/>
              </a:ext>
            </a:extLst>
          </p:cNvPr>
          <p:cNvSpPr txBox="1"/>
          <p:nvPr/>
        </p:nvSpPr>
        <p:spPr>
          <a:xfrm>
            <a:off x="5534027" y="3902927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Numerical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B536A-65E7-9AA4-EAFD-11E85CC78028}"/>
              </a:ext>
            </a:extLst>
          </p:cNvPr>
          <p:cNvSpPr txBox="1"/>
          <p:nvPr/>
        </p:nvSpPr>
        <p:spPr>
          <a:xfrm>
            <a:off x="5534027" y="1415942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Analytic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E8DC-02FB-9679-6BB1-1B59E027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Simplified Analytic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36863-E314-DA16-F44A-0DBA71828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8" t="28624" r="72752" b="46544"/>
          <a:stretch/>
        </p:blipFill>
        <p:spPr>
          <a:xfrm>
            <a:off x="6769914" y="2153483"/>
            <a:ext cx="3473044" cy="2098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4F5FC-F2DD-F5EA-9400-1C1006775A39}"/>
              </a:ext>
            </a:extLst>
          </p:cNvPr>
          <p:cNvSpPr txBox="1"/>
          <p:nvPr/>
        </p:nvSpPr>
        <p:spPr>
          <a:xfrm>
            <a:off x="5620624" y="1690688"/>
            <a:ext cx="477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analytic: w/ transient damping component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25B0D-07AE-64DE-C9E7-399A96932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5" t="38899" r="70550" b="33578"/>
          <a:stretch/>
        </p:blipFill>
        <p:spPr>
          <a:xfrm>
            <a:off x="6769913" y="4535937"/>
            <a:ext cx="3397541" cy="209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705E5-6711-863B-45FA-821D6D8DB36C}"/>
              </a:ext>
            </a:extLst>
          </p:cNvPr>
          <p:cNvSpPr txBox="1"/>
          <p:nvPr/>
        </p:nvSpPr>
        <p:spPr>
          <a:xfrm>
            <a:off x="5620624" y="4283234"/>
            <a:ext cx="477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w/o transient damping component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28E3A-BB4F-92B3-B0DE-5251954915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2" t="46973" r="89541" b="41895"/>
          <a:stretch/>
        </p:blipFill>
        <p:spPr>
          <a:xfrm>
            <a:off x="10633744" y="5014464"/>
            <a:ext cx="1110843" cy="1175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690E5C-8EA5-ED9F-E2DB-376BA0BB2B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5" t="72538" r="90367" b="17309"/>
          <a:stretch/>
        </p:blipFill>
        <p:spPr>
          <a:xfrm>
            <a:off x="10649124" y="2588166"/>
            <a:ext cx="1103153" cy="11891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62441E-4E7F-2D5F-BDC6-0DB10AC9EA8F}"/>
              </a:ext>
            </a:extLst>
          </p:cNvPr>
          <p:cNvSpPr txBox="1"/>
          <p:nvPr/>
        </p:nvSpPr>
        <p:spPr>
          <a:xfrm>
            <a:off x="10231149" y="6519446"/>
            <a:ext cx="224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Percent error: 62.3%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3D3D39-947F-3A91-189E-4114DD85F3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79" t="8685" r="63051" b="53516"/>
          <a:stretch/>
        </p:blipFill>
        <p:spPr>
          <a:xfrm>
            <a:off x="439026" y="1690688"/>
            <a:ext cx="3934437" cy="2592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DEA6E1-4B9E-4EDD-B14D-19B2070E973D}"/>
              </a:ext>
            </a:extLst>
          </p:cNvPr>
          <p:cNvSpPr txBox="1"/>
          <p:nvPr/>
        </p:nvSpPr>
        <p:spPr>
          <a:xfrm>
            <a:off x="9853868" y="133728"/>
            <a:ext cx="3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Damping component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3D4E00-73A1-AE4F-0437-11047BCE2B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03" t="51621" r="70206" b="21590"/>
          <a:stretch/>
        </p:blipFill>
        <p:spPr>
          <a:xfrm>
            <a:off x="12407342" y="4669335"/>
            <a:ext cx="3281094" cy="1947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632523-E825-9770-1BF2-622757022D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26" t="49217" r="89638" b="39937"/>
          <a:stretch/>
        </p:blipFill>
        <p:spPr>
          <a:xfrm>
            <a:off x="15940993" y="5757674"/>
            <a:ext cx="820396" cy="8726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A9F000-9573-D3F0-9046-51FF0F2195B1}"/>
              </a:ext>
            </a:extLst>
          </p:cNvPr>
          <p:cNvSpPr txBox="1"/>
          <p:nvPr/>
        </p:nvSpPr>
        <p:spPr>
          <a:xfrm>
            <a:off x="12250723" y="3777277"/>
            <a:ext cx="477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w/o transient or steady state damping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C0F3A-2F92-E3F7-69E9-3727202FDB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546" t="54831" r="15573" b="39260"/>
          <a:stretch/>
        </p:blipFill>
        <p:spPr>
          <a:xfrm>
            <a:off x="439026" y="5629887"/>
            <a:ext cx="4355566" cy="392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640EF-E221-2811-94DB-29945B6B8E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785" t="38305" r="16710" b="55718"/>
          <a:stretch/>
        </p:blipFill>
        <p:spPr>
          <a:xfrm>
            <a:off x="439027" y="5023762"/>
            <a:ext cx="4355566" cy="4243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A67E4C-AE8E-CCBC-4EBA-DF32BE2313CF}"/>
              </a:ext>
            </a:extLst>
          </p:cNvPr>
          <p:cNvCxnSpPr>
            <a:cxnSpLocks/>
          </p:cNvCxnSpPr>
          <p:nvPr/>
        </p:nvCxnSpPr>
        <p:spPr>
          <a:xfrm flipH="1">
            <a:off x="1036320" y="4669335"/>
            <a:ext cx="139337" cy="35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6F691-8E56-7FF6-0952-5DB7EF956D68}"/>
              </a:ext>
            </a:extLst>
          </p:cNvPr>
          <p:cNvCxnSpPr>
            <a:cxnSpLocks/>
          </p:cNvCxnSpPr>
          <p:nvPr/>
        </p:nvCxnSpPr>
        <p:spPr>
          <a:xfrm flipH="1">
            <a:off x="4212359" y="4712116"/>
            <a:ext cx="139337" cy="35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49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A084-163A-2A96-889F-8AEE923A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Simplified Analytic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EA39-F083-E732-23EE-8603AC324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20306" r="68349" b="50000"/>
          <a:stretch/>
        </p:blipFill>
        <p:spPr>
          <a:xfrm>
            <a:off x="7818538" y="1690688"/>
            <a:ext cx="3271707" cy="203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5B964-978F-37C4-A8AE-43765EF42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8" t="73884" r="88922" b="14006"/>
          <a:stretch/>
        </p:blipFill>
        <p:spPr>
          <a:xfrm>
            <a:off x="11353800" y="1577130"/>
            <a:ext cx="771788" cy="830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3A690-968C-C255-6136-33AC385D1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9" t="8685" r="63051" b="53516"/>
          <a:stretch/>
        </p:blipFill>
        <p:spPr>
          <a:xfrm>
            <a:off x="439026" y="1690688"/>
            <a:ext cx="3934437" cy="2592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A9A943-7F69-0574-4CBA-3A4FE9E0D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8" t="19816" r="68417" b="51560"/>
          <a:stretch/>
        </p:blipFill>
        <p:spPr>
          <a:xfrm>
            <a:off x="7818537" y="4429387"/>
            <a:ext cx="3271707" cy="196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802A17-6210-055D-46EA-334CDCC5E3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6" t="73517" r="88578" b="15719"/>
          <a:stretch/>
        </p:blipFill>
        <p:spPr>
          <a:xfrm>
            <a:off x="11320245" y="4362274"/>
            <a:ext cx="805343" cy="7382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DE243-A800-7DF3-F456-8774B3C4020D}"/>
              </a:ext>
            </a:extLst>
          </p:cNvPr>
          <p:cNvSpPr txBox="1"/>
          <p:nvPr/>
        </p:nvSpPr>
        <p:spPr>
          <a:xfrm>
            <a:off x="5514011" y="1690688"/>
            <a:ext cx="217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w/o transient damping component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A6F9B-E398-E522-B26E-111A9774DB4B}"/>
              </a:ext>
            </a:extLst>
          </p:cNvPr>
          <p:cNvSpPr txBox="1"/>
          <p:nvPr/>
        </p:nvSpPr>
        <p:spPr>
          <a:xfrm>
            <a:off x="5514011" y="4197816"/>
            <a:ext cx="217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 transient damping component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49E776-50AD-43E6-CBA2-0182D91820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3" t="24652" r="68280" b="46668"/>
          <a:stretch/>
        </p:blipFill>
        <p:spPr>
          <a:xfrm>
            <a:off x="1688808" y="4624994"/>
            <a:ext cx="3254929" cy="1966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5613EE-78A2-8BF9-32F7-C808DA365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4" t="77431" r="88922" b="10581"/>
          <a:stretch/>
        </p:blipFill>
        <p:spPr>
          <a:xfrm>
            <a:off x="5140700" y="5670753"/>
            <a:ext cx="746621" cy="8221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82803B-233B-1CC2-375F-4CAB8D61D5E1}"/>
              </a:ext>
            </a:extLst>
          </p:cNvPr>
          <p:cNvSpPr txBox="1"/>
          <p:nvPr/>
        </p:nvSpPr>
        <p:spPr>
          <a:xfrm>
            <a:off x="233496" y="4484345"/>
            <a:ext cx="1385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 linear order transient damping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672C45-A3E9-032E-FF2D-CC85548F1478}"/>
              </a:ext>
            </a:extLst>
          </p:cNvPr>
          <p:cNvSpPr txBox="1"/>
          <p:nvPr/>
        </p:nvSpPr>
        <p:spPr>
          <a:xfrm>
            <a:off x="9026554" y="132682"/>
            <a:ext cx="3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Transient damping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5E29B-E3C3-E989-731A-6407B38E3DB1}"/>
              </a:ext>
            </a:extLst>
          </p:cNvPr>
          <p:cNvSpPr txBox="1"/>
          <p:nvPr/>
        </p:nvSpPr>
        <p:spPr>
          <a:xfrm>
            <a:off x="10056303" y="6465815"/>
            <a:ext cx="2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error: 37.0%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1C048-0F6B-CD7C-B5A8-EFF6A07E03E0}"/>
              </a:ext>
            </a:extLst>
          </p:cNvPr>
          <p:cNvSpPr txBox="1"/>
          <p:nvPr/>
        </p:nvSpPr>
        <p:spPr>
          <a:xfrm>
            <a:off x="3775532" y="6520278"/>
            <a:ext cx="2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error: 0.07%</a:t>
            </a:r>
          </a:p>
        </p:txBody>
      </p:sp>
    </p:spTree>
    <p:extLst>
      <p:ext uri="{BB962C8B-B14F-4D97-AF65-F5344CB8AC3E}">
        <p14:creationId xmlns:p14="http://schemas.microsoft.com/office/powerpoint/2010/main" val="3058542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938C-8FCD-F4CD-30F9-9A620ECF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Simplified Analytic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C5E5-4896-F313-D8AE-A1FFEE685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whether the linear order transient damping approximation reproduces the long-time behavior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3ED72-4C27-6788-A001-30C6DCDE9DA8}"/>
              </a:ext>
            </a:extLst>
          </p:cNvPr>
          <p:cNvSpPr txBox="1"/>
          <p:nvPr/>
        </p:nvSpPr>
        <p:spPr>
          <a:xfrm>
            <a:off x="9026554" y="132682"/>
            <a:ext cx="3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Transient damping component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EBA44-7F44-1577-1D44-FDCB378B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8" t="26621" r="72476" b="48134"/>
          <a:stretch/>
        </p:blipFill>
        <p:spPr>
          <a:xfrm>
            <a:off x="4490206" y="3392383"/>
            <a:ext cx="2843868" cy="1731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82A44-FECF-6DB3-0B91-48BF631A8254}"/>
              </a:ext>
            </a:extLst>
          </p:cNvPr>
          <p:cNvSpPr txBox="1"/>
          <p:nvPr/>
        </p:nvSpPr>
        <p:spPr>
          <a:xfrm>
            <a:off x="4186806" y="2893783"/>
            <a:ext cx="363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 linear order transient damping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EA3C1-F65A-E01A-859E-DDF69D2F8A36}"/>
              </a:ext>
            </a:extLst>
          </p:cNvPr>
          <p:cNvSpPr txBox="1"/>
          <p:nvPr/>
        </p:nvSpPr>
        <p:spPr>
          <a:xfrm>
            <a:off x="798355" y="2893783"/>
            <a:ext cx="363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 full transient damping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CDF6E4-EDF7-6D4E-2202-B96B0E7E1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5" t="38288" r="90711" b="51803"/>
          <a:stretch/>
        </p:blipFill>
        <p:spPr>
          <a:xfrm>
            <a:off x="4490206" y="5449088"/>
            <a:ext cx="880844" cy="990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14233B-7435-5E82-04B6-A511AD9B84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8" t="44526" r="72821" b="31132"/>
          <a:stretch/>
        </p:blipFill>
        <p:spPr>
          <a:xfrm>
            <a:off x="798355" y="3429000"/>
            <a:ext cx="2734811" cy="16694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6120BE-822B-1239-707F-CF7E902269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7" t="26620" r="91055" b="62970"/>
          <a:stretch/>
        </p:blipFill>
        <p:spPr>
          <a:xfrm>
            <a:off x="875732" y="5454757"/>
            <a:ext cx="803467" cy="990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F9222B-3E3D-1BC1-8EE2-920E471193CB}"/>
              </a:ext>
            </a:extLst>
          </p:cNvPr>
          <p:cNvSpPr txBox="1"/>
          <p:nvPr/>
        </p:nvSpPr>
        <p:spPr>
          <a:xfrm>
            <a:off x="8139070" y="5869311"/>
            <a:ext cx="363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 time: basically identical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51B39-A241-BC9F-933D-CD3356FA02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5" t="38777" r="70195" b="33944"/>
          <a:stretch/>
        </p:blipFill>
        <p:spPr>
          <a:xfrm>
            <a:off x="8394761" y="3296249"/>
            <a:ext cx="3122449" cy="1870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203E3A-0193-D987-EFA2-56064A0E08DE}"/>
              </a:ext>
            </a:extLst>
          </p:cNvPr>
          <p:cNvSpPr txBox="1"/>
          <p:nvPr/>
        </p:nvSpPr>
        <p:spPr>
          <a:xfrm>
            <a:off x="8373611" y="2893783"/>
            <a:ext cx="363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w/o transient component damping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BCF0F5-DE79-800E-9301-05F4E3C7CE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03" t="56514" r="73165" b="19144"/>
          <a:stretch/>
        </p:blipFill>
        <p:spPr>
          <a:xfrm>
            <a:off x="12414487" y="3392383"/>
            <a:ext cx="2734812" cy="16694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B423D8-B799-B44E-DAAC-0A3550CA41E5}"/>
              </a:ext>
            </a:extLst>
          </p:cNvPr>
          <p:cNvSpPr txBox="1"/>
          <p:nvPr/>
        </p:nvSpPr>
        <p:spPr>
          <a:xfrm>
            <a:off x="12414487" y="2893783"/>
            <a:ext cx="363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Result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B61C2F-ABBD-C605-6C79-73CF330CDB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96" t="17637" r="72583" b="56768"/>
          <a:stretch/>
        </p:blipFill>
        <p:spPr>
          <a:xfrm>
            <a:off x="12414487" y="813021"/>
            <a:ext cx="2794476" cy="17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F2E8-5FC7-C756-A202-19ED55ADA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Simplified Analytic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9E4F9-B080-D247-7621-D308CDDAD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1" t="44404" r="70619" b="29052"/>
          <a:stretch/>
        </p:blipFill>
        <p:spPr>
          <a:xfrm>
            <a:off x="4802047" y="4732460"/>
            <a:ext cx="2777221" cy="1669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19757-45C1-F686-0972-9679337A8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8" t="44526" r="72821" b="31132"/>
          <a:stretch/>
        </p:blipFill>
        <p:spPr>
          <a:xfrm>
            <a:off x="4844457" y="2165429"/>
            <a:ext cx="2734811" cy="1669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C42B1-A33F-9BC0-4A3F-4C19B5885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6" t="44159" r="89610" b="45566"/>
          <a:stretch/>
        </p:blipFill>
        <p:spPr>
          <a:xfrm>
            <a:off x="7654303" y="5214827"/>
            <a:ext cx="679509" cy="704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002971-1FBF-1BC2-1848-15CC83B569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7" t="26620" r="91055" b="62970"/>
          <a:stretch/>
        </p:blipFill>
        <p:spPr>
          <a:xfrm>
            <a:off x="7570417" y="2827893"/>
            <a:ext cx="687412" cy="847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2FDA28-DFB5-30F4-2877-B8E2AAC256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73" t="34862" r="72752" b="39576"/>
          <a:stretch/>
        </p:blipFill>
        <p:spPr>
          <a:xfrm>
            <a:off x="8469374" y="2139046"/>
            <a:ext cx="2886517" cy="1838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4DB8AC-691D-FCD8-878B-3DF9D4EFC6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33" t="43809" r="90357" b="45987"/>
          <a:stretch/>
        </p:blipFill>
        <p:spPr>
          <a:xfrm>
            <a:off x="11520196" y="2893539"/>
            <a:ext cx="671804" cy="699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397B8E-0AE5-0D0D-F123-DB0C431024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97" t="33615" r="70694" b="39576"/>
          <a:stretch/>
        </p:blipFill>
        <p:spPr>
          <a:xfrm>
            <a:off x="8469374" y="4694726"/>
            <a:ext cx="2886517" cy="1783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0B22E5-199F-0C78-4623-C4BBF3E653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09" t="45015" r="89745" b="43674"/>
          <a:stretch/>
        </p:blipFill>
        <p:spPr>
          <a:xfrm>
            <a:off x="11520196" y="5204153"/>
            <a:ext cx="671804" cy="7069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6380C6-8D6B-DED1-BB33-7BE1F427F560}"/>
              </a:ext>
            </a:extLst>
          </p:cNvPr>
          <p:cNvSpPr txBox="1"/>
          <p:nvPr/>
        </p:nvSpPr>
        <p:spPr>
          <a:xfrm>
            <a:off x="4631408" y="1699049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EB9A57-2246-8845-D320-B12DC2854573}"/>
              </a:ext>
            </a:extLst>
          </p:cNvPr>
          <p:cNvSpPr txBox="1"/>
          <p:nvPr/>
        </p:nvSpPr>
        <p:spPr>
          <a:xfrm>
            <a:off x="8262265" y="1690688"/>
            <a:ext cx="7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EF3031-A797-8A4D-46D6-6EFCBA8EF3B2}"/>
              </a:ext>
            </a:extLst>
          </p:cNvPr>
          <p:cNvSpPr txBox="1"/>
          <p:nvPr/>
        </p:nvSpPr>
        <p:spPr>
          <a:xfrm>
            <a:off x="226724" y="1970783"/>
            <a:ext cx="135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Full Analytic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5AEBB-6A7D-7AD6-D7C9-68525954FCB9}"/>
              </a:ext>
            </a:extLst>
          </p:cNvPr>
          <p:cNvSpPr txBox="1"/>
          <p:nvPr/>
        </p:nvSpPr>
        <p:spPr>
          <a:xfrm>
            <a:off x="201683" y="4443056"/>
            <a:ext cx="324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Simplified Transient Component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25AED8-0752-DC6D-7223-78CA3B9EE59F}"/>
              </a:ext>
            </a:extLst>
          </p:cNvPr>
          <p:cNvSpPr txBox="1"/>
          <p:nvPr/>
        </p:nvSpPr>
        <p:spPr>
          <a:xfrm>
            <a:off x="5889244" y="6486432"/>
            <a:ext cx="228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error: ~ 30.4%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CE7BDE-3FB5-BBEB-7DB5-9D8A0A88B25C}"/>
              </a:ext>
            </a:extLst>
          </p:cNvPr>
          <p:cNvSpPr txBox="1"/>
          <p:nvPr/>
        </p:nvSpPr>
        <p:spPr>
          <a:xfrm>
            <a:off x="9918079" y="6471195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error: ~ 6.0%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B92326-F4AA-2C30-A5D0-78E5B2DEE9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60" t="45382" r="20459" b="48530"/>
          <a:stretch/>
        </p:blipFill>
        <p:spPr>
          <a:xfrm>
            <a:off x="247303" y="5150545"/>
            <a:ext cx="3470418" cy="4437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BC61E1-1609-8E64-0F1D-C3CCBAB422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087" t="56299" r="19757" b="36829"/>
          <a:stretch/>
        </p:blipFill>
        <p:spPr>
          <a:xfrm>
            <a:off x="247303" y="5706957"/>
            <a:ext cx="3648731" cy="5008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619F2C-DB22-C868-5493-E5303F964E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546" t="54831" r="15573" b="39260"/>
          <a:stretch/>
        </p:blipFill>
        <p:spPr>
          <a:xfrm>
            <a:off x="224207" y="3271890"/>
            <a:ext cx="4355566" cy="3925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71F387-26E4-2898-DE2D-98599EF9187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8785" t="38305" r="16710" b="55718"/>
          <a:stretch/>
        </p:blipFill>
        <p:spPr>
          <a:xfrm>
            <a:off x="224208" y="2665765"/>
            <a:ext cx="4355566" cy="4243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F0CC8E-7D21-0FC2-1C78-C118D1EA29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3014" t="67109" r="30534" b="29245"/>
          <a:stretch/>
        </p:blipFill>
        <p:spPr>
          <a:xfrm>
            <a:off x="3527610" y="4473503"/>
            <a:ext cx="1006083" cy="3198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60A800-185A-E450-B978-969343E8F284}"/>
              </a:ext>
            </a:extLst>
          </p:cNvPr>
          <p:cNvSpPr txBox="1"/>
          <p:nvPr/>
        </p:nvSpPr>
        <p:spPr>
          <a:xfrm>
            <a:off x="10425217" y="85030"/>
            <a:ext cx="16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Transient x0/v0</a:t>
            </a:r>
          </a:p>
        </p:txBody>
      </p:sp>
    </p:spTree>
    <p:extLst>
      <p:ext uri="{BB962C8B-B14F-4D97-AF65-F5344CB8AC3E}">
        <p14:creationId xmlns:p14="http://schemas.microsoft.com/office/powerpoint/2010/main" val="135965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F2E8-5FC7-C756-A202-19ED55ADA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Simplified Analytic Expressions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2FDA28-DFB5-30F4-2877-B8E2AAC25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3" t="34862" r="72752" b="39576"/>
          <a:stretch/>
        </p:blipFill>
        <p:spPr>
          <a:xfrm>
            <a:off x="8603598" y="2139046"/>
            <a:ext cx="2886517" cy="1838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4DB8AC-691D-FCD8-878B-3DF9D4EFC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3809" r="90357" b="45987"/>
          <a:stretch/>
        </p:blipFill>
        <p:spPr>
          <a:xfrm>
            <a:off x="11519155" y="3079101"/>
            <a:ext cx="671804" cy="6997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6380C6-8D6B-DED1-BB33-7BE1F427F560}"/>
              </a:ext>
            </a:extLst>
          </p:cNvPr>
          <p:cNvSpPr txBox="1"/>
          <p:nvPr/>
        </p:nvSpPr>
        <p:spPr>
          <a:xfrm>
            <a:off x="4631408" y="1699049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EB9A57-2246-8845-D320-B12DC2854573}"/>
              </a:ext>
            </a:extLst>
          </p:cNvPr>
          <p:cNvSpPr txBox="1"/>
          <p:nvPr/>
        </p:nvSpPr>
        <p:spPr>
          <a:xfrm>
            <a:off x="8262265" y="1690688"/>
            <a:ext cx="7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EF3031-A797-8A4D-46D6-6EFCBA8EF3B2}"/>
              </a:ext>
            </a:extLst>
          </p:cNvPr>
          <p:cNvSpPr txBox="1"/>
          <p:nvPr/>
        </p:nvSpPr>
        <p:spPr>
          <a:xfrm>
            <a:off x="226724" y="1970783"/>
            <a:ext cx="135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Full Analytic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5AEBB-6A7D-7AD6-D7C9-68525954FCB9}"/>
              </a:ext>
            </a:extLst>
          </p:cNvPr>
          <p:cNvSpPr txBox="1"/>
          <p:nvPr/>
        </p:nvSpPr>
        <p:spPr>
          <a:xfrm>
            <a:off x="201683" y="4443056"/>
            <a:ext cx="357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Simplified Steady-State Component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CE7BDE-3FB5-BBEB-7DB5-9D8A0A88B25C}"/>
              </a:ext>
            </a:extLst>
          </p:cNvPr>
          <p:cNvSpPr txBox="1"/>
          <p:nvPr/>
        </p:nvSpPr>
        <p:spPr>
          <a:xfrm>
            <a:off x="9918079" y="6446028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error: ~2.2%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2619F2C-DB22-C868-5493-E5303F964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46" t="54831" r="15573" b="39260"/>
          <a:stretch/>
        </p:blipFill>
        <p:spPr>
          <a:xfrm>
            <a:off x="224207" y="3271890"/>
            <a:ext cx="4355566" cy="3925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71F387-26E4-2898-DE2D-98599EF918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85" t="38305" r="16710" b="55718"/>
          <a:stretch/>
        </p:blipFill>
        <p:spPr>
          <a:xfrm>
            <a:off x="224208" y="2665765"/>
            <a:ext cx="4355566" cy="424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D992A-1D02-C5DD-A837-602C03455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945" t="39698" r="38482" b="53150"/>
          <a:stretch/>
        </p:blipFill>
        <p:spPr>
          <a:xfrm>
            <a:off x="494950" y="5034395"/>
            <a:ext cx="1047786" cy="556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F980B-16DD-9AE5-41C2-35E9A6FCD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376" t="47709" r="37219" b="47604"/>
          <a:stretch/>
        </p:blipFill>
        <p:spPr>
          <a:xfrm>
            <a:off x="1590987" y="5203800"/>
            <a:ext cx="171323" cy="321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F2C5A-0238-5D8F-F6C8-D56A1C69CD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81" t="51499" r="36100" b="42874"/>
          <a:stretch/>
        </p:blipFill>
        <p:spPr>
          <a:xfrm>
            <a:off x="1840438" y="5101936"/>
            <a:ext cx="136511" cy="3858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FF2377-1DAA-1BA4-D2BF-4B14F4AA83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48" t="51131" r="70659" b="22061"/>
          <a:stretch/>
        </p:blipFill>
        <p:spPr>
          <a:xfrm>
            <a:off x="8587942" y="4553631"/>
            <a:ext cx="2908471" cy="17833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D8905FB-B5BA-EE2A-DF75-0C5D28C610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16" t="58645" r="90505" b="30994"/>
          <a:stretch/>
        </p:blipFill>
        <p:spPr>
          <a:xfrm>
            <a:off x="11569831" y="5550413"/>
            <a:ext cx="570452" cy="7105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E06E1B-6D81-75E4-5F9E-01ADB9A8D8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60" t="46361" r="72683" b="29828"/>
          <a:stretch/>
        </p:blipFill>
        <p:spPr>
          <a:xfrm>
            <a:off x="4804908" y="2167520"/>
            <a:ext cx="2950074" cy="16989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767F4C4-2EB8-9F3C-E87A-16B168C1297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53" t="38207" r="89873" b="52291"/>
          <a:stretch/>
        </p:blipFill>
        <p:spPr>
          <a:xfrm>
            <a:off x="7803547" y="3103695"/>
            <a:ext cx="716243" cy="6516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2D4C67-F1D0-AA77-622E-1404FF3BCF0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44" t="42192" r="70659" b="31772"/>
          <a:stretch/>
        </p:blipFill>
        <p:spPr>
          <a:xfrm>
            <a:off x="4853473" y="4577388"/>
            <a:ext cx="2950074" cy="17855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A27BE83-6BB3-4360-DAAB-2836D31AAE3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48" t="56379" r="90160" b="33601"/>
          <a:stretch/>
        </p:blipFill>
        <p:spPr>
          <a:xfrm>
            <a:off x="7851275" y="5592730"/>
            <a:ext cx="620786" cy="68715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1239CEB-A116-6DAC-0C08-BF52C52EE387}"/>
              </a:ext>
            </a:extLst>
          </p:cNvPr>
          <p:cNvSpPr txBox="1"/>
          <p:nvPr/>
        </p:nvSpPr>
        <p:spPr>
          <a:xfrm>
            <a:off x="6279945" y="6446028"/>
            <a:ext cx="216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error: ~3.5%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8556106-8DA7-9BE7-5808-7C36AF37BA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144" t="33226" r="70659" b="42001"/>
          <a:stretch/>
        </p:blipFill>
        <p:spPr>
          <a:xfrm>
            <a:off x="4804908" y="7550703"/>
            <a:ext cx="2950074" cy="16989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6D256CC-D37E-CB8A-7E30-C36E3BEA2CB3}"/>
              </a:ext>
            </a:extLst>
          </p:cNvPr>
          <p:cNvSpPr txBox="1"/>
          <p:nvPr/>
        </p:nvSpPr>
        <p:spPr>
          <a:xfrm>
            <a:off x="4584342" y="7124285"/>
            <a:ext cx="501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Simplified Steady-State and Transient Components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2A9070E-B885-F52C-10A0-8D77573F3DA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384" t="70358" r="89244" b="19325"/>
          <a:stretch/>
        </p:blipFill>
        <p:spPr>
          <a:xfrm>
            <a:off x="7993888" y="8123051"/>
            <a:ext cx="776792" cy="7075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CD48674-4086-67E3-14E3-591B5830C985}"/>
              </a:ext>
            </a:extLst>
          </p:cNvPr>
          <p:cNvSpPr txBox="1"/>
          <p:nvPr/>
        </p:nvSpPr>
        <p:spPr>
          <a:xfrm>
            <a:off x="7898366" y="7659760"/>
            <a:ext cx="211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error: ~24%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3783029-FB14-3DA9-F009-FFD26684E74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5560" t="43149" r="11308" b="39816"/>
          <a:stretch/>
        </p:blipFill>
        <p:spPr>
          <a:xfrm>
            <a:off x="201683" y="7743596"/>
            <a:ext cx="4039569" cy="1168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5AE8C5-A22B-0C25-93CF-C5363A87B20D}"/>
              </a:ext>
            </a:extLst>
          </p:cNvPr>
          <p:cNvSpPr txBox="1"/>
          <p:nvPr/>
        </p:nvSpPr>
        <p:spPr>
          <a:xfrm>
            <a:off x="10757191" y="71407"/>
            <a:ext cx="137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Steady 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6744F-BBEE-7E8A-C881-2E42D3517F00}"/>
              </a:ext>
            </a:extLst>
          </p:cNvPr>
          <p:cNvSpPr/>
          <p:nvPr/>
        </p:nvSpPr>
        <p:spPr>
          <a:xfrm>
            <a:off x="452846" y="5007429"/>
            <a:ext cx="1628503" cy="583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2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06CD-2C0C-E0A0-0103-F35CD58F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Analytic/Numerical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42A7C-3C64-D804-43A2-2C4841E56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9" t="40408" r="68316" b="31429"/>
          <a:stretch/>
        </p:blipFill>
        <p:spPr>
          <a:xfrm>
            <a:off x="6067194" y="2107363"/>
            <a:ext cx="3321697" cy="1931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C8F56-05A8-C00F-6C81-643BA7215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6" t="61805" r="28922" b="16697"/>
          <a:stretch/>
        </p:blipFill>
        <p:spPr>
          <a:xfrm>
            <a:off x="6011794" y="4640033"/>
            <a:ext cx="3377097" cy="1925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B53C99-F2CB-161D-3C0E-2F539DE0E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6" t="38043" r="28922" b="38950"/>
          <a:stretch/>
        </p:blipFill>
        <p:spPr>
          <a:xfrm>
            <a:off x="1087784" y="2296562"/>
            <a:ext cx="3321697" cy="201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22A807-3ACD-BEE3-DB83-B9EC77D5634D}"/>
              </a:ext>
            </a:extLst>
          </p:cNvPr>
          <p:cNvSpPr txBox="1"/>
          <p:nvPr/>
        </p:nvSpPr>
        <p:spPr>
          <a:xfrm>
            <a:off x="732962" y="1755998"/>
            <a:ext cx="36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Microphonics: 5 interval sample trial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A4A4-53D5-D48E-F763-89488B80D115}"/>
              </a:ext>
            </a:extLst>
          </p:cNvPr>
          <p:cNvSpPr txBox="1"/>
          <p:nvPr/>
        </p:nvSpPr>
        <p:spPr>
          <a:xfrm>
            <a:off x="5712372" y="1755998"/>
            <a:ext cx="16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Analytic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FDC7F-EC5F-061E-2DDD-277237A5827D}"/>
              </a:ext>
            </a:extLst>
          </p:cNvPr>
          <p:cNvSpPr txBox="1"/>
          <p:nvPr/>
        </p:nvSpPr>
        <p:spPr>
          <a:xfrm>
            <a:off x="5712372" y="4126154"/>
            <a:ext cx="183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Numerical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940F24-595C-2B71-368E-242CEF8B8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" t="65355" r="81216" b="26361"/>
          <a:stretch/>
        </p:blipFill>
        <p:spPr>
          <a:xfrm>
            <a:off x="9743713" y="2504961"/>
            <a:ext cx="2189526" cy="568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4916BB-5768-2326-E67E-1D09C42FF4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64" t="61407" r="43303" b="32341"/>
          <a:stretch/>
        </p:blipFill>
        <p:spPr>
          <a:xfrm>
            <a:off x="9808584" y="5117017"/>
            <a:ext cx="1105493" cy="5607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218FD2-8D0D-8563-381C-3021FF2D82ED}"/>
              </a:ext>
            </a:extLst>
          </p:cNvPr>
          <p:cNvSpPr txBox="1"/>
          <p:nvPr/>
        </p:nvSpPr>
        <p:spPr>
          <a:xfrm>
            <a:off x="9726935" y="4033821"/>
            <a:ext cx="1741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1.16% error in amplitude</a:t>
            </a:r>
          </a:p>
          <a:p>
            <a:r>
              <a:rPr lang="en-US" sz="1200" dirty="0"/>
              <a:t>0.38% error in velocity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1A509-41EF-B0DB-8364-9838DA9E7220}"/>
              </a:ext>
            </a:extLst>
          </p:cNvPr>
          <p:cNvSpPr txBox="1"/>
          <p:nvPr/>
        </p:nvSpPr>
        <p:spPr>
          <a:xfrm>
            <a:off x="9648579" y="2197184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Amplitude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71318-965E-0FE4-A7E4-C33CC3427EBE}"/>
              </a:ext>
            </a:extLst>
          </p:cNvPr>
          <p:cNvSpPr txBox="1"/>
          <p:nvPr/>
        </p:nvSpPr>
        <p:spPr>
          <a:xfrm>
            <a:off x="9648579" y="3205298"/>
            <a:ext cx="764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Velocity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29B1E1-E2E9-C9BE-26D8-44DF84B4D9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350856" y="3191806"/>
            <a:ext cx="282262" cy="158705"/>
          </a:xfrm>
          <a:prstGeom prst="bentConnector3">
            <a:avLst>
              <a:gd name="adj1" fmla="val -5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027AD98-C2EB-DD34-2421-B3076090BF0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0575492" y="2333498"/>
            <a:ext cx="262984" cy="1714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665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EAFF-5F5A-1228-58BB-AD000EE1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ECCD8-62F0-A3D3-08E5-5E5CED9B7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1949" cy="45577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analytic model is sensitive to all relevant parameters and closely agrees with the numerical model for a wide range of parameter spaces and microphonics regimes</a:t>
            </a:r>
          </a:p>
          <a:p>
            <a:r>
              <a:rPr lang="en-US" dirty="0"/>
              <a:t>A first look at the analytic model using Dark SRF experimental parameters gives a power suppression estimate of 0.05-0.2, significantly enhanced compared to the conservative estimate of ~10</a:t>
            </a:r>
            <a:r>
              <a:rPr lang="en-US" baseline="30000" dirty="0"/>
              <a:t>-6</a:t>
            </a:r>
          </a:p>
          <a:p>
            <a:r>
              <a:rPr lang="en-US" dirty="0"/>
              <a:t>Some simplifications of the analytic model can be made to both the transient and steady state terms without significantly compromising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Next steps: </a:t>
            </a:r>
          </a:p>
          <a:p>
            <a:r>
              <a:rPr lang="en-US" dirty="0"/>
              <a:t>Try to develop an understanding of why this power suppression is larger than expected</a:t>
            </a:r>
          </a:p>
          <a:p>
            <a:r>
              <a:rPr lang="en-US" dirty="0"/>
              <a:t>Validate this result and demonstrate its robustness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8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05B4-8691-CBB1-51A9-D4E101BE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</a:t>
            </a:r>
            <a:r>
              <a:rPr lang="en-US" dirty="0" err="1"/>
              <a:t>tjit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B7844-3AAA-FF5B-2834-393EC34BE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" t="44444" r="72714" b="32191"/>
          <a:stretch/>
        </p:blipFill>
        <p:spPr>
          <a:xfrm>
            <a:off x="1201947" y="2091526"/>
            <a:ext cx="2236604" cy="1282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A3E401-42E9-8625-F24C-FA63C06245E0}"/>
              </a:ext>
            </a:extLst>
          </p:cNvPr>
          <p:cNvSpPr txBox="1"/>
          <p:nvPr/>
        </p:nvSpPr>
        <p:spPr>
          <a:xfrm>
            <a:off x="54620" y="142632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tjit</a:t>
            </a:r>
            <a:r>
              <a:rPr lang="en-US" b="1" dirty="0"/>
              <a:t>=0.03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45E94-08BD-F6E2-B77A-A228E5661284}"/>
              </a:ext>
            </a:extLst>
          </p:cNvPr>
          <p:cNvSpPr txBox="1"/>
          <p:nvPr/>
        </p:nvSpPr>
        <p:spPr>
          <a:xfrm>
            <a:off x="836183" y="1645284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F9B6-2E51-3241-E171-78B821BDD91D}"/>
              </a:ext>
            </a:extLst>
          </p:cNvPr>
          <p:cNvSpPr txBox="1"/>
          <p:nvPr/>
        </p:nvSpPr>
        <p:spPr>
          <a:xfrm>
            <a:off x="244188" y="3590196"/>
            <a:ext cx="2000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Suppression (last 1%):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57D8A-F31C-B604-D8D3-164B23B74534}"/>
              </a:ext>
            </a:extLst>
          </p:cNvPr>
          <p:cNvSpPr txBox="1"/>
          <p:nvPr/>
        </p:nvSpPr>
        <p:spPr>
          <a:xfrm>
            <a:off x="2757464" y="359019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0.5226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C2D349-A19D-E2BF-515F-F440BB763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3" t="40789" r="72572" b="35846"/>
          <a:stretch/>
        </p:blipFill>
        <p:spPr>
          <a:xfrm>
            <a:off x="3751376" y="2014695"/>
            <a:ext cx="2438666" cy="1376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0B9C5A-60C7-0F3B-1BD4-6D7641281313}"/>
              </a:ext>
            </a:extLst>
          </p:cNvPr>
          <p:cNvSpPr txBox="1"/>
          <p:nvPr/>
        </p:nvSpPr>
        <p:spPr>
          <a:xfrm>
            <a:off x="3975622" y="1645284"/>
            <a:ext cx="7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D99BC-9AD1-7CC4-D1BC-079E54EA7CA1}"/>
              </a:ext>
            </a:extLst>
          </p:cNvPr>
          <p:cNvSpPr txBox="1"/>
          <p:nvPr/>
        </p:nvSpPr>
        <p:spPr>
          <a:xfrm>
            <a:off x="5492244" y="359019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0.0714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70C09F-232E-D9DC-B285-C786623C2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0" t="50000" r="72572" b="26635"/>
          <a:stretch/>
        </p:blipFill>
        <p:spPr>
          <a:xfrm>
            <a:off x="6564240" y="2074108"/>
            <a:ext cx="2366956" cy="13567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28FBA2-BC51-BA65-5DBF-56DF6DF8B1EA}"/>
              </a:ext>
            </a:extLst>
          </p:cNvPr>
          <p:cNvSpPr txBox="1"/>
          <p:nvPr/>
        </p:nvSpPr>
        <p:spPr>
          <a:xfrm>
            <a:off x="8227024" y="359019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0.3369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05D48-E2BB-FEBD-4B3B-6EA3E93DBA7C}"/>
              </a:ext>
            </a:extLst>
          </p:cNvPr>
          <p:cNvSpPr txBox="1"/>
          <p:nvPr/>
        </p:nvSpPr>
        <p:spPr>
          <a:xfrm>
            <a:off x="6631051" y="1645284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EDD64-0D09-3B36-3FC4-72A818A17DE6}"/>
              </a:ext>
            </a:extLst>
          </p:cNvPr>
          <p:cNvSpPr txBox="1"/>
          <p:nvPr/>
        </p:nvSpPr>
        <p:spPr>
          <a:xfrm>
            <a:off x="9574711" y="1645284"/>
            <a:ext cx="79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8D54F0-2E2F-944F-2B0A-DF33828184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1" t="17270" r="72643" b="59365"/>
          <a:stretch/>
        </p:blipFill>
        <p:spPr>
          <a:xfrm>
            <a:off x="9350822" y="2026016"/>
            <a:ext cx="2438565" cy="1391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B1129D-ED54-74A4-3C54-F36736E4F025}"/>
              </a:ext>
            </a:extLst>
          </p:cNvPr>
          <p:cNvSpPr txBox="1"/>
          <p:nvPr/>
        </p:nvSpPr>
        <p:spPr>
          <a:xfrm>
            <a:off x="11091581" y="359019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0.6217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14B4D1-165F-20E8-F5E1-E7F366B95983}"/>
              </a:ext>
            </a:extLst>
          </p:cNvPr>
          <p:cNvSpPr txBox="1"/>
          <p:nvPr/>
        </p:nvSpPr>
        <p:spPr>
          <a:xfrm>
            <a:off x="54620" y="429773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tjit</a:t>
            </a:r>
            <a:r>
              <a:rPr lang="en-US" b="1" dirty="0"/>
              <a:t>=0.05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881025-59E1-FC8C-E371-95E3DBCA69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5" t="51175" r="72359" b="25573"/>
          <a:stretch/>
        </p:blipFill>
        <p:spPr>
          <a:xfrm>
            <a:off x="1029794" y="4923329"/>
            <a:ext cx="2210792" cy="1238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4C4D5D-8D66-479B-E769-14661E742C4A}"/>
              </a:ext>
            </a:extLst>
          </p:cNvPr>
          <p:cNvSpPr txBox="1"/>
          <p:nvPr/>
        </p:nvSpPr>
        <p:spPr>
          <a:xfrm>
            <a:off x="2279023" y="4410811"/>
            <a:ext cx="75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C8B479-AA3E-CCED-A97B-608F11FD6D53}"/>
              </a:ext>
            </a:extLst>
          </p:cNvPr>
          <p:cNvSpPr txBox="1"/>
          <p:nvPr/>
        </p:nvSpPr>
        <p:spPr>
          <a:xfrm>
            <a:off x="5418462" y="4410811"/>
            <a:ext cx="75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06C043-C27F-765D-834F-6DCA6DB120A0}"/>
              </a:ext>
            </a:extLst>
          </p:cNvPr>
          <p:cNvSpPr txBox="1"/>
          <p:nvPr/>
        </p:nvSpPr>
        <p:spPr>
          <a:xfrm>
            <a:off x="8073891" y="4410811"/>
            <a:ext cx="794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E4F1DF-0020-8F6B-7651-6E14DF94EAA7}"/>
              </a:ext>
            </a:extLst>
          </p:cNvPr>
          <p:cNvSpPr txBox="1"/>
          <p:nvPr/>
        </p:nvSpPr>
        <p:spPr>
          <a:xfrm>
            <a:off x="11017551" y="4410811"/>
            <a:ext cx="79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Trial 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9BA324-8BDC-32CD-C5B9-12255BEB2F67}"/>
              </a:ext>
            </a:extLst>
          </p:cNvPr>
          <p:cNvSpPr txBox="1"/>
          <p:nvPr/>
        </p:nvSpPr>
        <p:spPr>
          <a:xfrm>
            <a:off x="2247497" y="611713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0.07868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37BECF9-7815-A0F3-6C6E-20E06FC28E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4" t="20798" r="72359" b="56317"/>
          <a:stretch/>
        </p:blipFill>
        <p:spPr>
          <a:xfrm>
            <a:off x="3927507" y="4923329"/>
            <a:ext cx="2253090" cy="12380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E388A7-E29B-BAB9-FB0C-956A7E63625A}"/>
              </a:ext>
            </a:extLst>
          </p:cNvPr>
          <p:cNvSpPr txBox="1"/>
          <p:nvPr/>
        </p:nvSpPr>
        <p:spPr>
          <a:xfrm>
            <a:off x="5290162" y="61171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0.2435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8BD6EC-5A02-F418-4ABB-B855D400AF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14" t="37460" r="72359" b="39603"/>
          <a:stretch/>
        </p:blipFill>
        <p:spPr>
          <a:xfrm>
            <a:off x="6867518" y="4867006"/>
            <a:ext cx="2253090" cy="12408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2F8F13D-FC17-DFA1-5EF2-625FA4FE4DAA}"/>
              </a:ext>
            </a:extLst>
          </p:cNvPr>
          <p:cNvSpPr txBox="1"/>
          <p:nvPr/>
        </p:nvSpPr>
        <p:spPr>
          <a:xfrm>
            <a:off x="8278773" y="61171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0.1130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DD1116-42F4-2A63-8FF0-59963B75874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43" t="18413" r="72359" b="57841"/>
          <a:stretch/>
        </p:blipFill>
        <p:spPr>
          <a:xfrm>
            <a:off x="9666514" y="4883418"/>
            <a:ext cx="2320812" cy="13479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9F6FDA-3F73-771C-7D15-E941607074E5}"/>
              </a:ext>
            </a:extLst>
          </p:cNvPr>
          <p:cNvSpPr txBox="1"/>
          <p:nvPr/>
        </p:nvSpPr>
        <p:spPr>
          <a:xfrm>
            <a:off x="11155820" y="61171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C220-1F46-71CB-3277-DF25C1003B6B}"/>
              </a:ext>
            </a:extLst>
          </p:cNvPr>
          <p:cNvSpPr txBox="1"/>
          <p:nvPr/>
        </p:nvSpPr>
        <p:spPr>
          <a:xfrm>
            <a:off x="10630045" y="4003556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Ave=0.3882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680F91-A8BA-9400-880E-DB6A42B1A598}"/>
              </a:ext>
            </a:extLst>
          </p:cNvPr>
          <p:cNvSpPr txBox="1"/>
          <p:nvPr/>
        </p:nvSpPr>
        <p:spPr>
          <a:xfrm>
            <a:off x="10694284" y="6492875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Ave=0.1217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9E94B0-5DCA-BC45-1EC8-68B0A1F231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86" t="27846" r="72848" b="48542"/>
          <a:stretch/>
        </p:blipFill>
        <p:spPr>
          <a:xfrm>
            <a:off x="1175618" y="7114010"/>
            <a:ext cx="2064968" cy="11942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7CFE35-96D4-5AE6-149C-35DC56E88F4E}"/>
              </a:ext>
            </a:extLst>
          </p:cNvPr>
          <p:cNvSpPr txBox="1"/>
          <p:nvPr/>
        </p:nvSpPr>
        <p:spPr>
          <a:xfrm>
            <a:off x="54620" y="694050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tjit</a:t>
            </a:r>
            <a:r>
              <a:rPr lang="en-US" b="1" dirty="0"/>
              <a:t>=1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1336AD-601D-C5BC-4F2C-404533B11428}"/>
              </a:ext>
            </a:extLst>
          </p:cNvPr>
          <p:cNvSpPr txBox="1"/>
          <p:nvPr/>
        </p:nvSpPr>
        <p:spPr>
          <a:xfrm>
            <a:off x="2320249" y="83082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0.07522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16153EB-986B-15EE-ACBF-07A4BE79CEB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86" t="46790" r="72848" b="30298"/>
          <a:stretch/>
        </p:blipFill>
        <p:spPr>
          <a:xfrm>
            <a:off x="3975622" y="7106294"/>
            <a:ext cx="2206161" cy="12380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49CCBE7-8A29-9587-A5A3-988BA50B4FDF}"/>
              </a:ext>
            </a:extLst>
          </p:cNvPr>
          <p:cNvSpPr txBox="1"/>
          <p:nvPr/>
        </p:nvSpPr>
        <p:spPr>
          <a:xfrm>
            <a:off x="5290162" y="838436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0.03069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D2D41DF-47CB-2B84-0FED-F63E752A76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844" t="36198" r="72788" b="40424"/>
          <a:stretch/>
        </p:blipFill>
        <p:spPr>
          <a:xfrm>
            <a:off x="7015611" y="7119973"/>
            <a:ext cx="2105881" cy="12380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605AD15-9174-F856-AD42-FFCD38533CFE}"/>
              </a:ext>
            </a:extLst>
          </p:cNvPr>
          <p:cNvSpPr txBox="1"/>
          <p:nvPr/>
        </p:nvSpPr>
        <p:spPr>
          <a:xfrm>
            <a:off x="8263987" y="838318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0.06121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204FCA5-FA62-F7B6-F1D3-D662B38DB72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099" t="32028" r="72577" b="44963"/>
          <a:stretch/>
        </p:blipFill>
        <p:spPr>
          <a:xfrm>
            <a:off x="9859341" y="7123751"/>
            <a:ext cx="2137159" cy="11858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5A20C82-A562-9197-3390-A2B51F70D07D}"/>
              </a:ext>
            </a:extLst>
          </p:cNvPr>
          <p:cNvSpPr txBox="1"/>
          <p:nvPr/>
        </p:nvSpPr>
        <p:spPr>
          <a:xfrm>
            <a:off x="11097310" y="838318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0.07929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A675C9-BCE8-8F21-4656-6C3B03CD2970}"/>
              </a:ext>
            </a:extLst>
          </p:cNvPr>
          <p:cNvSpPr txBox="1"/>
          <p:nvPr/>
        </p:nvSpPr>
        <p:spPr>
          <a:xfrm>
            <a:off x="10603830" y="8832738"/>
            <a:ext cx="141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Ave=0.06160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51609A6-D9C9-866F-01F8-D4357F73AF9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844" t="17985" r="72673" b="54359"/>
          <a:stretch/>
        </p:blipFill>
        <p:spPr>
          <a:xfrm>
            <a:off x="1028085" y="8991316"/>
            <a:ext cx="2402694" cy="166250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6035F74-855D-6688-D569-67DA42BC0CF2}"/>
              </a:ext>
            </a:extLst>
          </p:cNvPr>
          <p:cNvSpPr txBox="1"/>
          <p:nvPr/>
        </p:nvSpPr>
        <p:spPr>
          <a:xfrm>
            <a:off x="10520" y="88327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tjit</a:t>
            </a:r>
            <a:r>
              <a:rPr lang="en-US" b="1" dirty="0"/>
              <a:t>=10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FB8826-81F2-7459-9C47-2CD0C756C85F}"/>
              </a:ext>
            </a:extLst>
          </p:cNvPr>
          <p:cNvSpPr txBox="1"/>
          <p:nvPr/>
        </p:nvSpPr>
        <p:spPr>
          <a:xfrm>
            <a:off x="1073681" y="1011628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0.013397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3792647-6144-38D5-6A23-A16C932086C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382" t="18539" r="72269" b="54565"/>
          <a:stretch/>
        </p:blipFill>
        <p:spPr>
          <a:xfrm>
            <a:off x="3630759" y="8989644"/>
            <a:ext cx="2846585" cy="184453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D1058A0-95FC-B845-66D1-2A8DD7F1A8CB}"/>
              </a:ext>
            </a:extLst>
          </p:cNvPr>
          <p:cNvSpPr txBox="1"/>
          <p:nvPr/>
        </p:nvSpPr>
        <p:spPr>
          <a:xfrm>
            <a:off x="3911826" y="1022060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0.09948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F92C7D9-F17A-102D-63F0-CC9FB4D4A1F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252" t="18690" r="72513" b="54047"/>
          <a:stretch/>
        </p:blipFill>
        <p:spPr>
          <a:xfrm>
            <a:off x="6828705" y="9017404"/>
            <a:ext cx="2428489" cy="16029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A736E1A-A4AF-4B96-7562-CCFDE6A627F4}"/>
              </a:ext>
            </a:extLst>
          </p:cNvPr>
          <p:cNvSpPr txBox="1"/>
          <p:nvPr/>
        </p:nvSpPr>
        <p:spPr>
          <a:xfrm>
            <a:off x="8003797" y="1035768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0.0009930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34C043B-31EC-F3F6-AF3A-FEC7209302B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310" t="18548" r="72732" b="54186"/>
          <a:stretch/>
        </p:blipFill>
        <p:spPr>
          <a:xfrm>
            <a:off x="9692083" y="9106239"/>
            <a:ext cx="2499917" cy="167008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2BC0792-96B4-D6D1-BE55-F24B77C117C3}"/>
              </a:ext>
            </a:extLst>
          </p:cNvPr>
          <p:cNvSpPr txBox="1"/>
          <p:nvPr/>
        </p:nvSpPr>
        <p:spPr>
          <a:xfrm>
            <a:off x="10014566" y="101859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0.06980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C4876E-41CE-FE02-86DB-93C8A85DA74A}"/>
              </a:ext>
            </a:extLst>
          </p:cNvPr>
          <p:cNvSpPr txBox="1"/>
          <p:nvPr/>
        </p:nvSpPr>
        <p:spPr>
          <a:xfrm>
            <a:off x="10694238" y="10760709"/>
            <a:ext cx="141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Ave=0.04592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48796FC-A96C-310B-E878-CCF3CF2D2E0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13" t="11918" r="77383" b="65643"/>
          <a:stretch/>
        </p:blipFill>
        <p:spPr>
          <a:xfrm>
            <a:off x="12626889" y="7371152"/>
            <a:ext cx="2722514" cy="173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1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7162-6DD3-D8EE-A1E4-D95DD4A4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 of Microphonics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4D318-D318-FCA4-9F43-283AEF0ED7F9}"/>
              </a:ext>
            </a:extLst>
          </p:cNvPr>
          <p:cNvSpPr txBox="1"/>
          <p:nvPr/>
        </p:nvSpPr>
        <p:spPr>
          <a:xfrm>
            <a:off x="440494" y="140641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{3,3,3,3,3,3}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D66FF-551C-0E60-7FB7-1A03B3585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33643" r="72615" b="42636"/>
          <a:stretch/>
        </p:blipFill>
        <p:spPr>
          <a:xfrm>
            <a:off x="592894" y="1909689"/>
            <a:ext cx="3062177" cy="1781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59C23E-764B-ABBC-9F7F-7ACF6DAA73C8}"/>
              </a:ext>
            </a:extLst>
          </p:cNvPr>
          <p:cNvSpPr txBox="1"/>
          <p:nvPr/>
        </p:nvSpPr>
        <p:spPr>
          <a:xfrm>
            <a:off x="1900124" y="376083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latin typeface="Consolas" panose="020B0609020204030204" pitchFamily="49" charset="0"/>
              </a:rPr>
              <a:t> 0.000271354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1BED5-5C92-F19F-730C-4D65F64BB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7" t="25271" r="72878" b="51551"/>
          <a:stretch/>
        </p:blipFill>
        <p:spPr>
          <a:xfrm>
            <a:off x="3997839" y="2068031"/>
            <a:ext cx="2764466" cy="1589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4DD61-51C1-8078-6798-73E776857529}"/>
              </a:ext>
            </a:extLst>
          </p:cNvPr>
          <p:cNvSpPr txBox="1"/>
          <p:nvPr/>
        </p:nvSpPr>
        <p:spPr>
          <a:xfrm>
            <a:off x="4060480" y="1420703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{-3,-3,-3,-3,-3,-3}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E4A093-61B3-4ED5-9603-D3C0348F6D58}"/>
              </a:ext>
            </a:extLst>
          </p:cNvPr>
          <p:cNvSpPr txBox="1"/>
          <p:nvPr/>
        </p:nvSpPr>
        <p:spPr>
          <a:xfrm>
            <a:off x="5057992" y="375092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latin typeface="Consolas" panose="020B0609020204030204" pitchFamily="49" charset="0"/>
              </a:rPr>
              <a:t> 0.000266636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6E0665-5A83-C806-1C86-4A57904056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2" t="31722" r="72704" b="45271"/>
          <a:stretch/>
        </p:blipFill>
        <p:spPr>
          <a:xfrm>
            <a:off x="7429629" y="2113322"/>
            <a:ext cx="2735097" cy="1577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D391-1CD9-A7DC-077A-8A5B03B8EB20}"/>
              </a:ext>
            </a:extLst>
          </p:cNvPr>
          <p:cNvSpPr txBox="1"/>
          <p:nvPr/>
        </p:nvSpPr>
        <p:spPr>
          <a:xfrm>
            <a:off x="7429629" y="142278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{3,-3,3,-3,3,-3}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CE7FC8-C156-1CFD-2348-22378084E266}"/>
              </a:ext>
            </a:extLst>
          </p:cNvPr>
          <p:cNvSpPr txBox="1"/>
          <p:nvPr/>
        </p:nvSpPr>
        <p:spPr>
          <a:xfrm>
            <a:off x="8840838" y="375092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latin typeface="Consolas" panose="020B0609020204030204" pitchFamily="49" charset="0"/>
              </a:rPr>
              <a:t> 0.0144154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2F8817-12EF-3EBB-CA9A-66E39413F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3" t="34031" r="72513" b="43690"/>
          <a:stretch/>
        </p:blipFill>
        <p:spPr>
          <a:xfrm>
            <a:off x="500295" y="4930456"/>
            <a:ext cx="2758269" cy="15278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47B5F4-956F-83FB-E747-085126C6121F}"/>
              </a:ext>
            </a:extLst>
          </p:cNvPr>
          <p:cNvSpPr txBox="1"/>
          <p:nvPr/>
        </p:nvSpPr>
        <p:spPr>
          <a:xfrm>
            <a:off x="195942" y="4457883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{2.34,0.628,1.247,0.296,1.893,0.989}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9205DE-EE76-B3AA-177E-F258D4FF830F}"/>
              </a:ext>
            </a:extLst>
          </p:cNvPr>
          <p:cNvSpPr txBox="1"/>
          <p:nvPr/>
        </p:nvSpPr>
        <p:spPr>
          <a:xfrm>
            <a:off x="1782209" y="65169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latin typeface="Consolas" panose="020B0609020204030204" pitchFamily="49" charset="0"/>
              </a:rPr>
              <a:t> 0.0305509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8A3D3C-A46E-EDC2-D7FD-D96DD87CCD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3" t="30815" r="72683" b="45161"/>
          <a:stretch/>
        </p:blipFill>
        <p:spPr>
          <a:xfrm>
            <a:off x="4059105" y="4810787"/>
            <a:ext cx="2737621" cy="16475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A3579E-47B7-1E9D-B0C5-7708C9640148}"/>
              </a:ext>
            </a:extLst>
          </p:cNvPr>
          <p:cNvSpPr txBox="1"/>
          <p:nvPr/>
        </p:nvSpPr>
        <p:spPr>
          <a:xfrm>
            <a:off x="5598962" y="645089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latin typeface="Consolas" panose="020B0609020204030204" pitchFamily="49" charset="0"/>
              </a:rPr>
              <a:t> 0.06136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3A89F-DE96-78B4-10B0-E4739E004FB0}"/>
              </a:ext>
            </a:extLst>
          </p:cNvPr>
          <p:cNvSpPr txBox="1"/>
          <p:nvPr/>
        </p:nvSpPr>
        <p:spPr>
          <a:xfrm>
            <a:off x="4023864" y="4448864"/>
            <a:ext cx="386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{2.34,-0.628,1.247,-0.296,1.893,-0.989}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5BF5A4C-C259-7CF8-3A19-7060F2ECCC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63" t="29086" r="72683" b="48062"/>
          <a:stretch/>
        </p:blipFill>
        <p:spPr>
          <a:xfrm>
            <a:off x="7674177" y="4891144"/>
            <a:ext cx="2737621" cy="15671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566EFA-C99C-8B4F-350F-4C0619E52B39}"/>
              </a:ext>
            </a:extLst>
          </p:cNvPr>
          <p:cNvSpPr txBox="1"/>
          <p:nvPr/>
        </p:nvSpPr>
        <p:spPr>
          <a:xfrm>
            <a:off x="8063382" y="4441455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{-2.34,0.628,-1.247,0.296,-1.893,0.989}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AA700-175A-8264-052A-CC6D3E51365D}"/>
              </a:ext>
            </a:extLst>
          </p:cNvPr>
          <p:cNvSpPr txBox="1"/>
          <p:nvPr/>
        </p:nvSpPr>
        <p:spPr>
          <a:xfrm>
            <a:off x="9254555" y="644187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latin typeface="Consolas" panose="020B0609020204030204" pitchFamily="49" charset="0"/>
              </a:rPr>
              <a:t> 0.06165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9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6800-20D3-38D9-8B0B-A54E65C1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Accumulation On and Off Resonance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50CA2-92C3-E9D1-04F5-12105C334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4" t="40465" r="72268" b="36744"/>
          <a:stretch/>
        </p:blipFill>
        <p:spPr>
          <a:xfrm>
            <a:off x="552892" y="2410318"/>
            <a:ext cx="3678865" cy="1980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1AFC9-68CD-8682-C7F4-D304B229C909}"/>
              </a:ext>
            </a:extLst>
          </p:cNvPr>
          <p:cNvSpPr txBox="1"/>
          <p:nvPr/>
        </p:nvSpPr>
        <p:spPr>
          <a:xfrm>
            <a:off x="552892" y="1865837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{0,10,10}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68ED9-BDFF-BE75-6C70-B4B3008E6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5" t="28837" r="72616" b="47907"/>
          <a:stretch/>
        </p:blipFill>
        <p:spPr>
          <a:xfrm>
            <a:off x="4508204" y="2382988"/>
            <a:ext cx="3452041" cy="1976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2BAA68-73EC-6F81-FE59-599A2850E245}"/>
              </a:ext>
            </a:extLst>
          </p:cNvPr>
          <p:cNvSpPr txBox="1"/>
          <p:nvPr/>
        </p:nvSpPr>
        <p:spPr>
          <a:xfrm>
            <a:off x="4724399" y="18671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{0,10,0}</a:t>
            </a:r>
          </a:p>
        </p:txBody>
      </p:sp>
    </p:spTree>
    <p:extLst>
      <p:ext uri="{BB962C8B-B14F-4D97-AF65-F5344CB8AC3E}">
        <p14:creationId xmlns:p14="http://schemas.microsoft.com/office/powerpoint/2010/main" val="1897516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6E7E-5E92-8653-2419-8986E1F7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A8A78-6DB8-5D4A-5814-7D5E282E1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46" t="54831" r="15573" b="39260"/>
          <a:stretch/>
        </p:blipFill>
        <p:spPr>
          <a:xfrm>
            <a:off x="1602156" y="3138540"/>
            <a:ext cx="5336376" cy="48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03385-C472-B90C-6A9A-C1F175115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85" t="38305" r="16710" b="55718"/>
          <a:stretch/>
        </p:blipFill>
        <p:spPr>
          <a:xfrm>
            <a:off x="1602158" y="2240315"/>
            <a:ext cx="5336374" cy="51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6E5AD0-1C85-F5B8-0E2D-7CAF9C574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0" t="43149" r="23417" b="51916"/>
          <a:stretch/>
        </p:blipFill>
        <p:spPr>
          <a:xfrm>
            <a:off x="1484384" y="4357643"/>
            <a:ext cx="3114200" cy="411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7E2C5-6932-5233-AA93-DFE5F4706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0" t="55095" r="23417" b="39816"/>
          <a:stretch/>
        </p:blipFill>
        <p:spPr>
          <a:xfrm>
            <a:off x="1560584" y="4943282"/>
            <a:ext cx="3114200" cy="4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9D82-8221-EA13-8BEF-E565CE62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Simplified Analytic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911D2-D107-C8B3-EC7E-7842C1550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4" t="39388" r="70689" b="34557"/>
          <a:stretch/>
        </p:blipFill>
        <p:spPr>
          <a:xfrm>
            <a:off x="4035103" y="1801812"/>
            <a:ext cx="3330429" cy="1954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53159-3F67-2505-7D12-A51050C1B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0" t="43149" r="23417" b="51916"/>
          <a:stretch/>
        </p:blipFill>
        <p:spPr>
          <a:xfrm>
            <a:off x="578372" y="2193283"/>
            <a:ext cx="3114200" cy="411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C556C-9B33-D9CC-A632-21E1102D7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0" t="55095" r="23417" b="39816"/>
          <a:stretch/>
        </p:blipFill>
        <p:spPr>
          <a:xfrm>
            <a:off x="654572" y="2778922"/>
            <a:ext cx="3114200" cy="424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BA0ED-9EB2-CC47-AB46-91E9E369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" t="8685" r="62637" b="75347"/>
          <a:stretch/>
        </p:blipFill>
        <p:spPr>
          <a:xfrm>
            <a:off x="7708063" y="2193283"/>
            <a:ext cx="4362275" cy="1095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B6487E-5E64-1B1D-6518-FDEBD6853261}"/>
              </a:ext>
            </a:extLst>
          </p:cNvPr>
          <p:cNvSpPr txBox="1"/>
          <p:nvPr/>
        </p:nvSpPr>
        <p:spPr>
          <a:xfrm>
            <a:off x="286512" y="1690688"/>
            <a:ext cx="332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Simplified Tr and SS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15F5D-EBDD-AF4D-9886-CC91B2A3DFC9}"/>
              </a:ext>
            </a:extLst>
          </p:cNvPr>
          <p:cNvSpPr txBox="1"/>
          <p:nvPr/>
        </p:nvSpPr>
        <p:spPr>
          <a:xfrm>
            <a:off x="286512" y="4106501"/>
            <a:ext cx="19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Full analytic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43ED2-E510-D0ED-DA84-6E78B36E4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28" t="43981" r="72712" b="32233"/>
          <a:stretch/>
        </p:blipFill>
        <p:spPr>
          <a:xfrm>
            <a:off x="4072853" y="4500068"/>
            <a:ext cx="3292679" cy="19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62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FEE5-218E-473D-B7D1-15B96C947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Steady State Amplitude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B47EB-1776-14A9-AF8C-513B0DBF7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23" t="43810" r="42678" b="49121"/>
          <a:stretch/>
        </p:blipFill>
        <p:spPr>
          <a:xfrm>
            <a:off x="847531" y="2083019"/>
            <a:ext cx="3593841" cy="674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6E450-4EDA-45F6-C76B-D2A7A87C0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0" t="50612" r="39923" b="42041"/>
          <a:stretch/>
        </p:blipFill>
        <p:spPr>
          <a:xfrm>
            <a:off x="838200" y="2860016"/>
            <a:ext cx="3995057" cy="684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7593B-FFC4-77D4-FC8C-82D629304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79" t="23674" r="37552" b="63401"/>
          <a:stretch/>
        </p:blipFill>
        <p:spPr>
          <a:xfrm>
            <a:off x="867745" y="3609678"/>
            <a:ext cx="4533886" cy="1157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061B3-32D1-6D37-5F59-91857A9DD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49" t="55374" r="44975" b="35783"/>
          <a:stretch/>
        </p:blipFill>
        <p:spPr>
          <a:xfrm>
            <a:off x="6367365" y="2024746"/>
            <a:ext cx="2480500" cy="895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54EF60-2AAF-C4F0-C96B-05E3F5BAE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5" t="74166" r="47195" b="11429"/>
          <a:stretch/>
        </p:blipFill>
        <p:spPr>
          <a:xfrm>
            <a:off x="6889879" y="2855167"/>
            <a:ext cx="1684954" cy="151188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CA52B3CE-1C36-4295-8312-4D73184010B0}"/>
              </a:ext>
            </a:extLst>
          </p:cNvPr>
          <p:cNvSpPr/>
          <p:nvPr/>
        </p:nvSpPr>
        <p:spPr>
          <a:xfrm rot="16200000">
            <a:off x="3465615" y="3851508"/>
            <a:ext cx="318783" cy="217921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0E02B-DECB-03AF-580D-1ECCAAE5D9F1}"/>
              </a:ext>
            </a:extLst>
          </p:cNvPr>
          <p:cNvSpPr txBox="1"/>
          <p:nvPr/>
        </p:nvSpPr>
        <p:spPr>
          <a:xfrm>
            <a:off x="2426343" y="5195208"/>
            <a:ext cx="24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and decay terms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C95296-6C97-128A-7275-E2FC138317E1}"/>
              </a:ext>
            </a:extLst>
          </p:cNvPr>
          <p:cNvSpPr/>
          <p:nvPr/>
        </p:nvSpPr>
        <p:spPr>
          <a:xfrm>
            <a:off x="7222921" y="3544882"/>
            <a:ext cx="1283516" cy="758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61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0B295-9CAE-53D9-1BD2-F2479D246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" t="45015" r="72683" b="30031"/>
          <a:stretch/>
        </p:blipFill>
        <p:spPr>
          <a:xfrm>
            <a:off x="4648575" y="2238192"/>
            <a:ext cx="3496507" cy="2122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7D999-6413-C0D7-6BAE-B024C587F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7" t="41835" r="72752" b="33333"/>
          <a:stretch/>
        </p:blipFill>
        <p:spPr>
          <a:xfrm>
            <a:off x="607469" y="2276866"/>
            <a:ext cx="3439451" cy="2084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796EB-A25A-6593-DD30-43F2E086A90F}"/>
              </a:ext>
            </a:extLst>
          </p:cNvPr>
          <p:cNvSpPr txBox="1"/>
          <p:nvPr/>
        </p:nvSpPr>
        <p:spPr>
          <a:xfrm>
            <a:off x="520818" y="1899638"/>
            <a:ext cx="304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Tjit</a:t>
            </a:r>
            <a:r>
              <a:rPr lang="en-US" sz="1600" dirty="0"/>
              <a:t>=1 (10 intervals) (-</a:t>
            </a:r>
            <a:r>
              <a:rPr lang="el-GR" sz="1600" dirty="0"/>
              <a:t>α</a:t>
            </a:r>
            <a:r>
              <a:rPr lang="en-US" sz="1600" dirty="0"/>
              <a:t>,</a:t>
            </a:r>
            <a:r>
              <a:rPr lang="el-GR" sz="1600" dirty="0"/>
              <a:t> α</a:t>
            </a:r>
            <a:r>
              <a:rPr lang="en-US" sz="1600" dirty="0"/>
              <a:t>,-</a:t>
            </a:r>
            <a:r>
              <a:rPr lang="el-GR" sz="1600" dirty="0"/>
              <a:t> α</a:t>
            </a:r>
            <a:r>
              <a:rPr lang="en-US" sz="1600" dirty="0"/>
              <a:t>,</a:t>
            </a:r>
            <a:r>
              <a:rPr lang="el-GR" sz="1600" dirty="0"/>
              <a:t> α</a:t>
            </a:r>
            <a:r>
              <a:rPr lang="en-US" sz="1600" dirty="0"/>
              <a:t>,…)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FC1E1-19C0-7FBF-9024-4086D773E319}"/>
              </a:ext>
            </a:extLst>
          </p:cNvPr>
          <p:cNvSpPr txBox="1"/>
          <p:nvPr/>
        </p:nvSpPr>
        <p:spPr>
          <a:xfrm>
            <a:off x="520818" y="4392527"/>
            <a:ext cx="2446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Suppression: 0.0603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F6962-A666-E321-9539-A5E7764EA962}"/>
              </a:ext>
            </a:extLst>
          </p:cNvPr>
          <p:cNvSpPr txBox="1"/>
          <p:nvPr/>
        </p:nvSpPr>
        <p:spPr>
          <a:xfrm>
            <a:off x="4490209" y="1899638"/>
            <a:ext cx="3488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Tjit</a:t>
            </a:r>
            <a:r>
              <a:rPr lang="en-US" sz="1600" dirty="0"/>
              <a:t>=1 (10 intervals) (</a:t>
            </a:r>
            <a:r>
              <a:rPr lang="el-GR" sz="1600" dirty="0"/>
              <a:t>α</a:t>
            </a:r>
            <a:r>
              <a:rPr lang="en-US" sz="1600" dirty="0"/>
              <a:t>,</a:t>
            </a:r>
            <a:r>
              <a:rPr lang="el-GR" sz="1600" dirty="0"/>
              <a:t> </a:t>
            </a:r>
            <a:r>
              <a:rPr lang="en-US" sz="1600" dirty="0"/>
              <a:t>0,-</a:t>
            </a:r>
            <a:r>
              <a:rPr lang="el-GR" sz="1600" dirty="0"/>
              <a:t> α</a:t>
            </a:r>
            <a:r>
              <a:rPr lang="en-US" sz="1600" dirty="0"/>
              <a:t>,</a:t>
            </a:r>
            <a:r>
              <a:rPr lang="el-GR" sz="1600" dirty="0"/>
              <a:t> α</a:t>
            </a:r>
            <a:r>
              <a:rPr lang="en-US" sz="1600" dirty="0"/>
              <a:t>, 0, -</a:t>
            </a:r>
            <a:r>
              <a:rPr lang="el-GR" sz="1600" dirty="0"/>
              <a:t>α</a:t>
            </a:r>
            <a:r>
              <a:rPr lang="en-US" sz="1600" dirty="0"/>
              <a:t> …)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92BB2-16EC-A277-DAEA-6DD0EC4D3E31}"/>
              </a:ext>
            </a:extLst>
          </p:cNvPr>
          <p:cNvSpPr txBox="1"/>
          <p:nvPr/>
        </p:nvSpPr>
        <p:spPr>
          <a:xfrm>
            <a:off x="4490209" y="4392527"/>
            <a:ext cx="255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Suppression: 0.05478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3DDA30-F52B-42B0-45C0-3C5465DBC9D2}"/>
              </a:ext>
            </a:extLst>
          </p:cNvPr>
          <p:cNvSpPr txBox="1"/>
          <p:nvPr/>
        </p:nvSpPr>
        <p:spPr>
          <a:xfrm>
            <a:off x="520818" y="4955987"/>
            <a:ext cx="2451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Time Off Resonance: 100%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90115-D17E-E28C-DF3F-396A035350BA}"/>
              </a:ext>
            </a:extLst>
          </p:cNvPr>
          <p:cNvSpPr txBox="1"/>
          <p:nvPr/>
        </p:nvSpPr>
        <p:spPr>
          <a:xfrm>
            <a:off x="4490209" y="4955987"/>
            <a:ext cx="2347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Time Off Resonance: 70%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05477AF-BE61-0E4A-06CB-713A2AA9C0A8}"/>
              </a:ext>
            </a:extLst>
          </p:cNvPr>
          <p:cNvSpPr txBox="1">
            <a:spLocks/>
          </p:cNvSpPr>
          <p:nvPr/>
        </p:nvSpPr>
        <p:spPr>
          <a:xfrm>
            <a:off x="520818" y="3491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Closer Look at Pure Alternating Systems</a:t>
            </a:r>
          </a:p>
        </p:txBody>
      </p:sp>
    </p:spTree>
    <p:extLst>
      <p:ext uri="{BB962C8B-B14F-4D97-AF65-F5344CB8AC3E}">
        <p14:creationId xmlns:p14="http://schemas.microsoft.com/office/powerpoint/2010/main" val="3468420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4B91-734D-07E4-9E07-F6A38AA0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Pure Alternating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6E90-5F2E-0CD6-7CC4-B1A909C5B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" t="17003" r="72386" b="58043"/>
          <a:stretch/>
        </p:blipFill>
        <p:spPr>
          <a:xfrm>
            <a:off x="687199" y="2187271"/>
            <a:ext cx="2963312" cy="1765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38FAD-1240-5C5C-8F61-264CEC14ACCF}"/>
              </a:ext>
            </a:extLst>
          </p:cNvPr>
          <p:cNvSpPr txBox="1"/>
          <p:nvPr/>
        </p:nvSpPr>
        <p:spPr>
          <a:xfrm>
            <a:off x="687199" y="1506022"/>
            <a:ext cx="25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=0.01 (1000 intervals)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C45C7-818C-4771-D51A-2D3DAD016B42}"/>
              </a:ext>
            </a:extLst>
          </p:cNvPr>
          <p:cNvSpPr txBox="1"/>
          <p:nvPr/>
        </p:nvSpPr>
        <p:spPr>
          <a:xfrm>
            <a:off x="687199" y="4249915"/>
            <a:ext cx="284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Suppression: 0.57757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1D619-2A11-F5B4-2F43-26AEE172E2B8}"/>
              </a:ext>
            </a:extLst>
          </p:cNvPr>
          <p:cNvSpPr txBox="1"/>
          <p:nvPr/>
        </p:nvSpPr>
        <p:spPr>
          <a:xfrm>
            <a:off x="687199" y="4916003"/>
            <a:ext cx="411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Percentage of Time Off-Resonance: 100%</a:t>
            </a:r>
          </a:p>
        </p:txBody>
      </p:sp>
    </p:spTree>
    <p:extLst>
      <p:ext uri="{BB962C8B-B14F-4D97-AF65-F5344CB8AC3E}">
        <p14:creationId xmlns:p14="http://schemas.microsoft.com/office/powerpoint/2010/main" val="2404333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136C-5C2F-FB97-787C-A6CF3762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Result: Pure Alternating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605D7-9D32-B61E-C700-E5B5FCEC1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" t="44037" r="70344" b="30275"/>
          <a:stretch/>
        </p:blipFill>
        <p:spPr>
          <a:xfrm>
            <a:off x="4914750" y="1608495"/>
            <a:ext cx="3792034" cy="2158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EE9C6-FA93-2EEA-2B84-0D0A3387BD8E}"/>
              </a:ext>
            </a:extLst>
          </p:cNvPr>
          <p:cNvSpPr txBox="1"/>
          <p:nvPr/>
        </p:nvSpPr>
        <p:spPr>
          <a:xfrm>
            <a:off x="1076290" y="1433073"/>
            <a:ext cx="337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omega0= </a:t>
            </a:r>
            <a:r>
              <a:rPr lang="en-US" dirty="0" err="1"/>
              <a:t>omegaF</a:t>
            </a:r>
            <a:r>
              <a:rPr lang="en-US" dirty="0"/>
              <a:t>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gamma=0.1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tjit</a:t>
            </a:r>
            <a:r>
              <a:rPr lang="en-US" dirty="0"/>
              <a:t>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delOmega</a:t>
            </a:r>
            <a:r>
              <a:rPr lang="en-US" dirty="0"/>
              <a:t>=5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Microphonics: (-</a:t>
            </a:r>
            <a:r>
              <a:rPr lang="el-GR" sz="1800" dirty="0"/>
              <a:t>α</a:t>
            </a:r>
            <a:r>
              <a:rPr lang="en-US" sz="1800" dirty="0"/>
              <a:t>,</a:t>
            </a:r>
            <a:r>
              <a:rPr lang="el-GR" sz="1800" dirty="0"/>
              <a:t> α</a:t>
            </a:r>
            <a:r>
              <a:rPr lang="en-US" sz="1800" dirty="0"/>
              <a:t>,-</a:t>
            </a:r>
            <a:r>
              <a:rPr lang="el-GR" sz="1800" dirty="0"/>
              <a:t> α</a:t>
            </a:r>
            <a:r>
              <a:rPr lang="en-US" sz="1800" dirty="0"/>
              <a:t>,</a:t>
            </a:r>
            <a:r>
              <a:rPr lang="el-GR" sz="1800" dirty="0"/>
              <a:t> α</a:t>
            </a:r>
            <a:r>
              <a:rPr lang="en-US" sz="1800" dirty="0"/>
              <a:t>,…)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10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intervals: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F2DD2-0F04-2C9E-2398-F8B3A5665A9E}"/>
              </a:ext>
            </a:extLst>
          </p:cNvPr>
          <p:cNvSpPr txBox="1"/>
          <p:nvPr/>
        </p:nvSpPr>
        <p:spPr>
          <a:xfrm>
            <a:off x="4872652" y="3818595"/>
            <a:ext cx="2446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Suppression: 0.9877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4EF8A-71C6-6B1A-DCC6-B161C3247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2" t="41713" r="70275" b="31131"/>
          <a:stretch/>
        </p:blipFill>
        <p:spPr>
          <a:xfrm>
            <a:off x="4999838" y="4450815"/>
            <a:ext cx="3414320" cy="2065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B36B06-B693-FCE2-3D8D-7237C1436D8D}"/>
              </a:ext>
            </a:extLst>
          </p:cNvPr>
          <p:cNvSpPr txBox="1"/>
          <p:nvPr/>
        </p:nvSpPr>
        <p:spPr>
          <a:xfrm>
            <a:off x="4872651" y="6450930"/>
            <a:ext cx="2446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Suppression: 0.0295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C2313-09DF-4933-97C1-58E9573680F3}"/>
              </a:ext>
            </a:extLst>
          </p:cNvPr>
          <p:cNvSpPr txBox="1"/>
          <p:nvPr/>
        </p:nvSpPr>
        <p:spPr>
          <a:xfrm>
            <a:off x="1076290" y="4211322"/>
            <a:ext cx="3378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omega0= </a:t>
            </a:r>
            <a:r>
              <a:rPr lang="en-US" dirty="0" err="1"/>
              <a:t>omegaF</a:t>
            </a:r>
            <a:r>
              <a:rPr lang="en-US" dirty="0"/>
              <a:t>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gamma=0.1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tjit</a:t>
            </a:r>
            <a:r>
              <a:rPr lang="en-US" dirty="0"/>
              <a:t>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delOmega</a:t>
            </a:r>
            <a:r>
              <a:rPr lang="en-US" dirty="0"/>
              <a:t>=5/-2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Microphonics: (5,</a:t>
            </a:r>
            <a:r>
              <a:rPr lang="el-GR" sz="1800" dirty="0"/>
              <a:t> </a:t>
            </a:r>
            <a:r>
              <a:rPr lang="en-US" dirty="0"/>
              <a:t>-2</a:t>
            </a:r>
            <a:r>
              <a:rPr lang="en-US" sz="1800" dirty="0"/>
              <a:t>,5,</a:t>
            </a:r>
            <a:r>
              <a:rPr lang="el-GR" sz="1800" dirty="0"/>
              <a:t> </a:t>
            </a:r>
            <a:r>
              <a:rPr lang="en-US" sz="1800" dirty="0"/>
              <a:t>-2,…)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10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intervals: 100</a:t>
            </a:r>
          </a:p>
        </p:txBody>
      </p:sp>
    </p:spTree>
    <p:extLst>
      <p:ext uri="{BB962C8B-B14F-4D97-AF65-F5344CB8AC3E}">
        <p14:creationId xmlns:p14="http://schemas.microsoft.com/office/powerpoint/2010/main" val="274082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8C63-DAD2-B83D-291B-B46AB557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High Delta Omega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BD6472-4205-4FD2-4454-ABD1A0354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t="58296" r="28817" b="18954"/>
          <a:stretch/>
        </p:blipFill>
        <p:spPr>
          <a:xfrm>
            <a:off x="6004065" y="4438328"/>
            <a:ext cx="3536302" cy="205454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19EAE-52D6-2B91-6165-7838F8CB1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6" t="34286" r="66709" b="35374"/>
          <a:stretch/>
        </p:blipFill>
        <p:spPr>
          <a:xfrm>
            <a:off x="5933411" y="2419673"/>
            <a:ext cx="3536302" cy="1760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B17CA-C0F0-393B-38F4-08B9B3DAE3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" t="53606" r="79490" b="39044"/>
          <a:stretch/>
        </p:blipFill>
        <p:spPr>
          <a:xfrm>
            <a:off x="9664116" y="2656365"/>
            <a:ext cx="2397967" cy="504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C3DABA-F335-0842-09B1-FA2F911EDF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58" t="68012" r="43096" b="25138"/>
          <a:stretch/>
        </p:blipFill>
        <p:spPr>
          <a:xfrm>
            <a:off x="9664116" y="5169573"/>
            <a:ext cx="1543575" cy="592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269F17-955E-7B81-F63F-4E7D6026D874}"/>
              </a:ext>
            </a:extLst>
          </p:cNvPr>
          <p:cNvSpPr txBox="1"/>
          <p:nvPr/>
        </p:nvSpPr>
        <p:spPr>
          <a:xfrm>
            <a:off x="732962" y="1755998"/>
            <a:ext cx="36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Microphonics: 5 interval sample 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D7EA3D-7987-4212-75F6-E73AEF276590}"/>
              </a:ext>
            </a:extLst>
          </p:cNvPr>
          <p:cNvSpPr txBox="1"/>
          <p:nvPr/>
        </p:nvSpPr>
        <p:spPr>
          <a:xfrm>
            <a:off x="5427146" y="1755998"/>
            <a:ext cx="16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Analytic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D1DDD-FBAB-2BA8-7D1D-EB4005283C7C}"/>
              </a:ext>
            </a:extLst>
          </p:cNvPr>
          <p:cNvSpPr txBox="1"/>
          <p:nvPr/>
        </p:nvSpPr>
        <p:spPr>
          <a:xfrm>
            <a:off x="5427146" y="4126154"/>
            <a:ext cx="183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Numerical Model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DB9CFE-1345-F9CD-EA0B-14E2D1CE5A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853" t="37335" r="29209" b="39044"/>
          <a:stretch/>
        </p:blipFill>
        <p:spPr>
          <a:xfrm>
            <a:off x="653317" y="2229890"/>
            <a:ext cx="3748869" cy="20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6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9CDA-BC78-CF84-36F7-A19E8FEF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Analytic, Physical Model (2 min trial)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1A73E-4A2E-67BA-3BAD-9454E849A7CD}"/>
              </a:ext>
            </a:extLst>
          </p:cNvPr>
          <p:cNvSpPr txBox="1"/>
          <p:nvPr/>
        </p:nvSpPr>
        <p:spPr>
          <a:xfrm>
            <a:off x="675016" y="1690688"/>
            <a:ext cx="33265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omega0= </a:t>
            </a:r>
            <a:r>
              <a:rPr lang="en-US" sz="1600" dirty="0" err="1"/>
              <a:t>omegaF</a:t>
            </a:r>
            <a:r>
              <a:rPr lang="en-US" sz="1600" dirty="0"/>
              <a:t>=1.3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gamma=0.04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tjit</a:t>
            </a:r>
            <a:r>
              <a:rPr lang="en-US" sz="1600" dirty="0"/>
              <a:t>=0.03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delOmega</a:t>
            </a:r>
            <a:r>
              <a:rPr lang="en-US" sz="1600" dirty="0"/>
              <a:t>=7.8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Time: 120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# of intervals: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Microphonics: Fixed offset, 7.8 Hz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73E20-BAF9-18AD-8AB4-BC71A8840D94}"/>
              </a:ext>
            </a:extLst>
          </p:cNvPr>
          <p:cNvSpPr txBox="1"/>
          <p:nvPr/>
        </p:nvSpPr>
        <p:spPr>
          <a:xfrm>
            <a:off x="8574512" y="4276343"/>
            <a:ext cx="23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Suppression: (?)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07819-39CA-7E5D-A04C-A8E4D634F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7" t="35514" r="72715" b="41807"/>
          <a:stretch/>
        </p:blipFill>
        <p:spPr>
          <a:xfrm>
            <a:off x="7451082" y="1690688"/>
            <a:ext cx="4182922" cy="23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1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CE34-82CE-D507-4EED-F1C01E40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Different Initial Conditions (non-zero amplitude and velocity)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065C8E-F749-3F27-5B7A-D73337D74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1" t="86060" r="85984" b="5792"/>
          <a:stretch/>
        </p:blipFill>
        <p:spPr>
          <a:xfrm>
            <a:off x="9993084" y="2719449"/>
            <a:ext cx="1772818" cy="76553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D3158-E8FE-03FC-DF7E-899DBD43B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3" t="11156" r="73673" b="63673"/>
          <a:stretch/>
        </p:blipFill>
        <p:spPr>
          <a:xfrm>
            <a:off x="6997959" y="2295333"/>
            <a:ext cx="2761862" cy="1726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F83A3-C683-A040-47C5-BCA374806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1768" r="28750" b="33706"/>
          <a:stretch/>
        </p:blipFill>
        <p:spPr>
          <a:xfrm>
            <a:off x="6997959" y="4534679"/>
            <a:ext cx="2802594" cy="1819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4ED07-B7FB-EE4C-F4D8-208C6EBEE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6503" r="45567" b="26939"/>
          <a:stretch/>
        </p:blipFill>
        <p:spPr>
          <a:xfrm>
            <a:off x="9993084" y="4973217"/>
            <a:ext cx="584719" cy="486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3B16C-57C5-2C3E-911D-65B73D8C3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36" t="38043" r="28922" b="38950"/>
          <a:stretch/>
        </p:blipFill>
        <p:spPr>
          <a:xfrm>
            <a:off x="1087784" y="2296562"/>
            <a:ext cx="3321697" cy="2014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24F5BD-FA3F-63DD-EF20-CE4141FAE796}"/>
              </a:ext>
            </a:extLst>
          </p:cNvPr>
          <p:cNvSpPr txBox="1"/>
          <p:nvPr/>
        </p:nvSpPr>
        <p:spPr>
          <a:xfrm>
            <a:off x="732962" y="1755998"/>
            <a:ext cx="36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Microphonics: 5 interval sample trial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7DABC-B0D6-38BF-6CCC-9EBB07DA6C55}"/>
              </a:ext>
            </a:extLst>
          </p:cNvPr>
          <p:cNvSpPr txBox="1"/>
          <p:nvPr/>
        </p:nvSpPr>
        <p:spPr>
          <a:xfrm>
            <a:off x="5712372" y="1755998"/>
            <a:ext cx="16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Analytic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90FD6-B1FC-97E1-40DB-FC48D3D232DA}"/>
              </a:ext>
            </a:extLst>
          </p:cNvPr>
          <p:cNvSpPr txBox="1"/>
          <p:nvPr/>
        </p:nvSpPr>
        <p:spPr>
          <a:xfrm>
            <a:off x="5712372" y="4126154"/>
            <a:ext cx="183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Numerical Model</a:t>
            </a:r>
          </a:p>
        </p:txBody>
      </p:sp>
    </p:spTree>
    <p:extLst>
      <p:ext uri="{BB962C8B-B14F-4D97-AF65-F5344CB8AC3E}">
        <p14:creationId xmlns:p14="http://schemas.microsoft.com/office/powerpoint/2010/main" val="206676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0C27-9B6C-8A83-CDF9-D3600C10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Interval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5354F-4E1E-DA01-F348-966567875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3" t="33469" r="76276" b="43768"/>
          <a:stretch/>
        </p:blipFill>
        <p:spPr>
          <a:xfrm>
            <a:off x="7589607" y="2040531"/>
            <a:ext cx="3173553" cy="2050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518B6-BB91-F20D-F326-D2318924B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38" t="52245" r="28827" b="24762"/>
          <a:stretch/>
        </p:blipFill>
        <p:spPr>
          <a:xfrm>
            <a:off x="7505633" y="4675389"/>
            <a:ext cx="3173553" cy="1888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8250E-8DCB-75AA-0F63-EA4EAA9FA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38" t="28571" r="28827" b="47937"/>
          <a:stretch/>
        </p:blipFill>
        <p:spPr>
          <a:xfrm>
            <a:off x="838200" y="2263947"/>
            <a:ext cx="3493753" cy="2124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6D97B-B139-B95B-0B3E-A0A5672FE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3" t="55742" r="76276" b="42721"/>
          <a:stretch/>
        </p:blipFill>
        <p:spPr>
          <a:xfrm>
            <a:off x="976603" y="4634172"/>
            <a:ext cx="4598916" cy="200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B5860-FC35-514C-DD52-9B7B33F029D4}"/>
              </a:ext>
            </a:extLst>
          </p:cNvPr>
          <p:cNvSpPr txBox="1"/>
          <p:nvPr/>
        </p:nvSpPr>
        <p:spPr>
          <a:xfrm>
            <a:off x="732962" y="1806332"/>
            <a:ext cx="379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Microphonics: 10 interval sample trial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56289-3762-D96D-35AE-946CB6F15C90}"/>
              </a:ext>
            </a:extLst>
          </p:cNvPr>
          <p:cNvSpPr txBox="1"/>
          <p:nvPr/>
        </p:nvSpPr>
        <p:spPr>
          <a:xfrm>
            <a:off x="5712372" y="1806332"/>
            <a:ext cx="16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Analytic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BA41C-2C6E-0915-89EC-8D16ED8EB578}"/>
              </a:ext>
            </a:extLst>
          </p:cNvPr>
          <p:cNvSpPr txBox="1"/>
          <p:nvPr/>
        </p:nvSpPr>
        <p:spPr>
          <a:xfrm>
            <a:off x="5712372" y="4126154"/>
            <a:ext cx="183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Numerical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94FCD3-EEB8-10B1-4ACC-A34E78057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5597" r="45298" b="21256"/>
          <a:stretch/>
        </p:blipFill>
        <p:spPr>
          <a:xfrm>
            <a:off x="11011949" y="4834780"/>
            <a:ext cx="967530" cy="364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1B4A95-CFB8-53F4-3CE6-FD2120914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2" t="83914" r="88372" b="14251"/>
          <a:stretch/>
        </p:blipFill>
        <p:spPr>
          <a:xfrm>
            <a:off x="10878893" y="2407641"/>
            <a:ext cx="1233641" cy="1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9CF4-BE74-0699-29F2-7F147F4E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vs Analytic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A5C34E-ACCE-2D34-87E0-063FEDE78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90" t="27949" r="68012" b="43096"/>
          <a:stretch/>
        </p:blipFill>
        <p:spPr>
          <a:xfrm>
            <a:off x="5062672" y="1807626"/>
            <a:ext cx="3781651" cy="22898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27330F-D382-DAF9-13A3-B4CFB6312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" t="20272" r="70383" b="52245"/>
          <a:stretch/>
        </p:blipFill>
        <p:spPr>
          <a:xfrm>
            <a:off x="5025348" y="4329712"/>
            <a:ext cx="3818975" cy="2289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4D7E8-B7CB-5276-38CD-65B261581222}"/>
              </a:ext>
            </a:extLst>
          </p:cNvPr>
          <p:cNvSpPr txBox="1"/>
          <p:nvPr/>
        </p:nvSpPr>
        <p:spPr>
          <a:xfrm>
            <a:off x="665230" y="1533502"/>
            <a:ext cx="2860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omega0= </a:t>
            </a:r>
            <a:r>
              <a:rPr lang="en-US" dirty="0" err="1"/>
              <a:t>omegaF</a:t>
            </a:r>
            <a:r>
              <a:rPr lang="en-US" dirty="0"/>
              <a:t>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gamma=0.1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tjit</a:t>
            </a:r>
            <a:r>
              <a:rPr lang="en-US" dirty="0"/>
              <a:t>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delOmega</a:t>
            </a:r>
            <a:r>
              <a:rPr lang="en-US" dirty="0"/>
              <a:t>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10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intervals: 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62610-50F7-8E8A-F3E3-0A1B17C31B32}"/>
              </a:ext>
            </a:extLst>
          </p:cNvPr>
          <p:cNvSpPr txBox="1"/>
          <p:nvPr/>
        </p:nvSpPr>
        <p:spPr>
          <a:xfrm>
            <a:off x="3888613" y="4020486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Numerical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EA8FC-1E26-9A79-2D87-BC410AF2CEDF}"/>
              </a:ext>
            </a:extLst>
          </p:cNvPr>
          <p:cNvSpPr txBox="1"/>
          <p:nvPr/>
        </p:nvSpPr>
        <p:spPr>
          <a:xfrm>
            <a:off x="3888613" y="1533501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Analytic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45BF6-FCE9-4BAD-AB6D-1C4EE4FE8F66}"/>
              </a:ext>
            </a:extLst>
          </p:cNvPr>
          <p:cNvSpPr txBox="1"/>
          <p:nvPr/>
        </p:nvSpPr>
        <p:spPr>
          <a:xfrm>
            <a:off x="9164676" y="1533501"/>
            <a:ext cx="2860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Power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w/o microphonics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0.00290856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w/ microphonics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0.0021975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Suppression factor: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0.755527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9BD9-2608-9A8D-E6E0-2A7AC5E07CF6}"/>
              </a:ext>
            </a:extLst>
          </p:cNvPr>
          <p:cNvSpPr txBox="1"/>
          <p:nvPr/>
        </p:nvSpPr>
        <p:spPr>
          <a:xfrm>
            <a:off x="9164676" y="4020486"/>
            <a:ext cx="2860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Power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w/o microphonics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0.00290805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w/ microphonics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0.00217803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Suppression factor: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0.748966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77648-936A-B3D9-7E1A-3AEB7B458FDE}"/>
              </a:ext>
            </a:extLst>
          </p:cNvPr>
          <p:cNvSpPr txBox="1"/>
          <p:nvPr/>
        </p:nvSpPr>
        <p:spPr>
          <a:xfrm>
            <a:off x="9164676" y="6213694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Percent error: 0.868%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3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4960-AFA6-7DD9-4025-EB664514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vs Analytic Model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56586-12AD-5E2D-D125-15516A991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1" t="36327" r="70537" b="37143"/>
          <a:stretch/>
        </p:blipFill>
        <p:spPr>
          <a:xfrm>
            <a:off x="6422871" y="4324438"/>
            <a:ext cx="3722915" cy="2233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027EF-744A-5ED3-CE1E-740C6CA77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8" t="32382" r="68316" b="39047"/>
          <a:stretch/>
        </p:blipFill>
        <p:spPr>
          <a:xfrm>
            <a:off x="6464109" y="1778406"/>
            <a:ext cx="3691008" cy="2233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C790E-C583-63C6-F611-D2EADAC3CF79}"/>
              </a:ext>
            </a:extLst>
          </p:cNvPr>
          <p:cNvSpPr txBox="1"/>
          <p:nvPr/>
        </p:nvSpPr>
        <p:spPr>
          <a:xfrm>
            <a:off x="828869" y="1778406"/>
            <a:ext cx="2860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omega0= </a:t>
            </a:r>
            <a:r>
              <a:rPr lang="en-US" dirty="0" err="1"/>
              <a:t>omegaF</a:t>
            </a:r>
            <a:r>
              <a:rPr lang="en-US" dirty="0"/>
              <a:t>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gamma=0.1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tjit</a:t>
            </a:r>
            <a:r>
              <a:rPr lang="en-US" dirty="0"/>
              <a:t>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delOmega</a:t>
            </a:r>
            <a:r>
              <a:rPr lang="en-US" dirty="0"/>
              <a:t>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intervals: 300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5FFEB-D191-FCEF-DAD8-0F8DB7C24305}"/>
              </a:ext>
            </a:extLst>
          </p:cNvPr>
          <p:cNvSpPr txBox="1"/>
          <p:nvPr/>
        </p:nvSpPr>
        <p:spPr>
          <a:xfrm>
            <a:off x="5306354" y="4020486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Numerical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2050E-2CFE-8E4B-695E-AD08B027DB48}"/>
              </a:ext>
            </a:extLst>
          </p:cNvPr>
          <p:cNvSpPr txBox="1"/>
          <p:nvPr/>
        </p:nvSpPr>
        <p:spPr>
          <a:xfrm>
            <a:off x="5306354" y="1533502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Analytic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B6D0D-1C3A-AAE8-84A6-AD8FA9B0CD8D}"/>
              </a:ext>
            </a:extLst>
          </p:cNvPr>
          <p:cNvSpPr txBox="1"/>
          <p:nvPr/>
        </p:nvSpPr>
        <p:spPr>
          <a:xfrm>
            <a:off x="7762377" y="6558189"/>
            <a:ext cx="241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Power percent error: 0.4%</a:t>
            </a:r>
          </a:p>
        </p:txBody>
      </p:sp>
    </p:spTree>
    <p:extLst>
      <p:ext uri="{BB962C8B-B14F-4D97-AF65-F5344CB8AC3E}">
        <p14:creationId xmlns:p14="http://schemas.microsoft.com/office/powerpoint/2010/main" val="296914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D5B8-C7F9-DFE7-CF0C-08CE8C71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Analytic Model: Testing Microphonics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0E3DD-364B-5F38-1068-CE28EA091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8" t="43425" r="72752" b="31132"/>
          <a:stretch/>
        </p:blipFill>
        <p:spPr>
          <a:xfrm>
            <a:off x="7851936" y="1929827"/>
            <a:ext cx="3428511" cy="2122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5D7B7-69D9-3CF0-024C-7E251C531DFF}"/>
              </a:ext>
            </a:extLst>
          </p:cNvPr>
          <p:cNvSpPr txBox="1"/>
          <p:nvPr/>
        </p:nvSpPr>
        <p:spPr>
          <a:xfrm>
            <a:off x="363226" y="1504939"/>
            <a:ext cx="2860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omega0= </a:t>
            </a:r>
            <a:r>
              <a:rPr lang="en-US" dirty="0" err="1"/>
              <a:t>omegaF</a:t>
            </a:r>
            <a:r>
              <a:rPr lang="en-US" dirty="0"/>
              <a:t>=100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gamma=0.1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tjit</a:t>
            </a:r>
            <a:r>
              <a:rPr lang="en-US" dirty="0"/>
              <a:t>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delOmega</a:t>
            </a:r>
            <a:r>
              <a:rPr lang="en-US" dirty="0"/>
              <a:t>=5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10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intervals: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49C3E-075A-2EE3-F643-64E0C10121A2}"/>
              </a:ext>
            </a:extLst>
          </p:cNvPr>
          <p:cNvSpPr txBox="1"/>
          <p:nvPr/>
        </p:nvSpPr>
        <p:spPr>
          <a:xfrm>
            <a:off x="7646856" y="1504939"/>
            <a:ext cx="3750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Microphonics: </a:t>
            </a:r>
            <a:r>
              <a:rPr lang="en-US" dirty="0"/>
              <a:t>Random 3-choice jitter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88EAC-0BB2-B4C7-0304-4B1682D3E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" t="43303" r="72615" b="30983"/>
          <a:stretch/>
        </p:blipFill>
        <p:spPr>
          <a:xfrm>
            <a:off x="3403028" y="4635020"/>
            <a:ext cx="3530809" cy="2176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D031E-E629-B856-9BFC-3624676462B5}"/>
              </a:ext>
            </a:extLst>
          </p:cNvPr>
          <p:cNvSpPr txBox="1"/>
          <p:nvPr/>
        </p:nvSpPr>
        <p:spPr>
          <a:xfrm>
            <a:off x="3147440" y="4240248"/>
            <a:ext cx="270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Microphonics: </a:t>
            </a:r>
            <a:r>
              <a:rPr lang="en-US" dirty="0"/>
              <a:t>Fixed Offset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487B3-0F35-B2AE-7C11-DDA0EEFA1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" t="31785" r="73027" b="42997"/>
          <a:stretch/>
        </p:blipFill>
        <p:spPr>
          <a:xfrm>
            <a:off x="7860483" y="4635020"/>
            <a:ext cx="3366749" cy="2078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FF7BCC-9FA1-08D0-C562-4D6F23BDF054}"/>
              </a:ext>
            </a:extLst>
          </p:cNvPr>
          <p:cNvSpPr txBox="1"/>
          <p:nvPr/>
        </p:nvSpPr>
        <p:spPr>
          <a:xfrm>
            <a:off x="7646856" y="4240248"/>
            <a:ext cx="3106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Microphonics: </a:t>
            </a:r>
            <a:r>
              <a:rPr lang="en-US" dirty="0"/>
              <a:t>Pure alternating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6F7B02-FFAF-A584-2425-B3FD9C8749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6" t="25688" r="73012" b="50000"/>
          <a:stretch/>
        </p:blipFill>
        <p:spPr>
          <a:xfrm>
            <a:off x="3525125" y="1995588"/>
            <a:ext cx="3308585" cy="2037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C2FC9C-2DD9-F1B1-2BD0-8926BC0273F0}"/>
              </a:ext>
            </a:extLst>
          </p:cNvPr>
          <p:cNvSpPr txBox="1"/>
          <p:nvPr/>
        </p:nvSpPr>
        <p:spPr>
          <a:xfrm>
            <a:off x="3147440" y="1504939"/>
            <a:ext cx="2103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Microphonics: </a:t>
            </a:r>
            <a:r>
              <a:rPr lang="en-US" dirty="0"/>
              <a:t>None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A8BFE-C456-2D69-DEE8-B4A854D5DC35}"/>
              </a:ext>
            </a:extLst>
          </p:cNvPr>
          <p:cNvSpPr txBox="1"/>
          <p:nvPr/>
        </p:nvSpPr>
        <p:spPr>
          <a:xfrm>
            <a:off x="11465982" y="463502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567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35219-00A5-7AE8-6A59-11837099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dirty="0"/>
              <a:t>A Closer Look at Pure Alternating Systems (</a:t>
            </a:r>
            <a:r>
              <a:rPr lang="en-US" sz="3400" dirty="0" err="1"/>
              <a:t>tjit</a:t>
            </a:r>
            <a:r>
              <a:rPr lang="en-US" sz="3400" dirty="0"/>
              <a:t> dependence)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1218-4776-3F2B-A409-973A7B9E5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" t="41835" r="72752" b="33333"/>
          <a:stretch/>
        </p:blipFill>
        <p:spPr>
          <a:xfrm>
            <a:off x="4692907" y="1566074"/>
            <a:ext cx="3439451" cy="2084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EA304-FE6D-5E60-615E-233967A0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1" t="31785" r="73027" b="42997"/>
          <a:stretch/>
        </p:blipFill>
        <p:spPr>
          <a:xfrm>
            <a:off x="931177" y="1580602"/>
            <a:ext cx="3366749" cy="2078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0941A-075A-54E4-8EB2-D3D289605169}"/>
              </a:ext>
            </a:extLst>
          </p:cNvPr>
          <p:cNvSpPr txBox="1"/>
          <p:nvPr/>
        </p:nvSpPr>
        <p:spPr>
          <a:xfrm>
            <a:off x="586531" y="1130789"/>
            <a:ext cx="2051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Tjit</a:t>
            </a:r>
            <a:r>
              <a:rPr lang="en-US" sz="1600" dirty="0"/>
              <a:t>=0.1 (100 intervals)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7A115-9620-9E78-A96B-7DDDF237DE40}"/>
              </a:ext>
            </a:extLst>
          </p:cNvPr>
          <p:cNvSpPr txBox="1"/>
          <p:nvPr/>
        </p:nvSpPr>
        <p:spPr>
          <a:xfrm>
            <a:off x="4606256" y="1188846"/>
            <a:ext cx="1792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Tjit</a:t>
            </a:r>
            <a:r>
              <a:rPr lang="en-US" sz="1600" dirty="0"/>
              <a:t>=1 (10 intervals)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0FB83-5EBF-E43F-741A-5BB285DD3606}"/>
              </a:ext>
            </a:extLst>
          </p:cNvPr>
          <p:cNvSpPr txBox="1"/>
          <p:nvPr/>
        </p:nvSpPr>
        <p:spPr>
          <a:xfrm>
            <a:off x="586531" y="3614623"/>
            <a:ext cx="2446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Suppression: 0.9416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B3E94-5FD6-CA5A-F9E6-AE9829435C41}"/>
              </a:ext>
            </a:extLst>
          </p:cNvPr>
          <p:cNvSpPr txBox="1"/>
          <p:nvPr/>
        </p:nvSpPr>
        <p:spPr>
          <a:xfrm>
            <a:off x="4606256" y="3614623"/>
            <a:ext cx="2446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Suppression: 0.0603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D6F291-5D28-49F9-61C0-14D703BAD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0" t="32783" r="72386" b="41302"/>
          <a:stretch/>
        </p:blipFill>
        <p:spPr>
          <a:xfrm>
            <a:off x="8392957" y="4376389"/>
            <a:ext cx="3600571" cy="22282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CBB3C6-D562-EA29-ECDE-9D2BD524E9A4}"/>
              </a:ext>
            </a:extLst>
          </p:cNvPr>
          <p:cNvSpPr txBox="1"/>
          <p:nvPr/>
        </p:nvSpPr>
        <p:spPr>
          <a:xfrm>
            <a:off x="8363770" y="4074662"/>
            <a:ext cx="1687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Tjit</a:t>
            </a:r>
            <a:r>
              <a:rPr lang="en-US" sz="1600" dirty="0"/>
              <a:t>=5 (2 intervals)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C3476-9F44-7A90-5252-177806860E71}"/>
              </a:ext>
            </a:extLst>
          </p:cNvPr>
          <p:cNvSpPr txBox="1"/>
          <p:nvPr/>
        </p:nvSpPr>
        <p:spPr>
          <a:xfrm>
            <a:off x="8363770" y="6508828"/>
            <a:ext cx="265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Suppression: 0.003439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464BF-0A3E-2E58-F971-D2786ACA4725}"/>
              </a:ext>
            </a:extLst>
          </p:cNvPr>
          <p:cNvSpPr txBox="1"/>
          <p:nvPr/>
        </p:nvSpPr>
        <p:spPr>
          <a:xfrm>
            <a:off x="465717" y="4421605"/>
            <a:ext cx="6532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Percentage of Time Off-Resonance: 100% for all four of these trials</a:t>
            </a:r>
          </a:p>
          <a:p>
            <a:endParaRPr lang="en-US" b="1" u="sng" dirty="0"/>
          </a:p>
          <a:p>
            <a:r>
              <a:rPr lang="en-US" b="1" u="sng" dirty="0"/>
              <a:t>Follow-up: decreasing </a:t>
            </a:r>
            <a:r>
              <a:rPr lang="en-US" b="1" u="sng" dirty="0" err="1"/>
              <a:t>tjit</a:t>
            </a:r>
            <a:r>
              <a:rPr lang="en-US" b="1" u="sng" dirty="0"/>
              <a:t> </a:t>
            </a:r>
            <a:r>
              <a:rPr lang="en-US" b="1" u="sng" dirty="0">
                <a:sym typeface="Wingdings" panose="05000000000000000000" pitchFamily="2" charset="2"/>
              </a:rPr>
              <a:t> asymptotes to 100% power retention</a:t>
            </a:r>
            <a:endParaRPr lang="en-US" b="1" u="sn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452822-5E33-903D-86F0-42CF35FAA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3" t="35963" r="72386" b="40006"/>
          <a:stretch/>
        </p:blipFill>
        <p:spPr>
          <a:xfrm>
            <a:off x="8359401" y="1633208"/>
            <a:ext cx="3563412" cy="20271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3B3582-246A-4F21-E2C2-CDD85EA82151}"/>
              </a:ext>
            </a:extLst>
          </p:cNvPr>
          <p:cNvSpPr txBox="1"/>
          <p:nvPr/>
        </p:nvSpPr>
        <p:spPr>
          <a:xfrm>
            <a:off x="8338603" y="1188846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Tjit</a:t>
            </a:r>
            <a:r>
              <a:rPr lang="en-US" sz="1600" dirty="0"/>
              <a:t>=0.25 (4 intervals)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A972B-04D7-B9E5-300B-A4A7AF28F4F0}"/>
              </a:ext>
            </a:extLst>
          </p:cNvPr>
          <p:cNvSpPr txBox="1"/>
          <p:nvPr/>
        </p:nvSpPr>
        <p:spPr>
          <a:xfrm>
            <a:off x="8298209" y="3614623"/>
            <a:ext cx="255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Suppression: 0.03715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BE9A2-4F3D-A5CE-D1C9-3D45D7FBC9A0}"/>
              </a:ext>
            </a:extLst>
          </p:cNvPr>
          <p:cNvSpPr txBox="1"/>
          <p:nvPr/>
        </p:nvSpPr>
        <p:spPr>
          <a:xfrm>
            <a:off x="453463" y="5490527"/>
            <a:ext cx="7629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Power accumulation is maximal when </a:t>
            </a:r>
            <a:r>
              <a:rPr lang="en-US" b="1" u="sng" dirty="0" err="1"/>
              <a:t>tjit</a:t>
            </a:r>
            <a:r>
              <a:rPr lang="en-US" b="1" u="sng" dirty="0"/>
              <a:t> ~ gamma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tune the cavity temperature to make </a:t>
            </a:r>
            <a:r>
              <a:rPr lang="en-US" dirty="0" err="1"/>
              <a:t>tjit</a:t>
            </a:r>
            <a:r>
              <a:rPr lang="en-US" dirty="0"/>
              <a:t> as close to gamma as possible</a:t>
            </a:r>
          </a:p>
        </p:txBody>
      </p:sp>
    </p:spTree>
    <p:extLst>
      <p:ext uri="{BB962C8B-B14F-4D97-AF65-F5344CB8AC3E}">
        <p14:creationId xmlns:p14="http://schemas.microsoft.com/office/powerpoint/2010/main" val="2876984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1355</Words>
  <Application>Microsoft Office PowerPoint</Application>
  <PresentationFormat>Widescreen</PresentationFormat>
  <Paragraphs>302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Office Theme</vt:lpstr>
      <vt:lpstr>Analytic and Numerical Models</vt:lpstr>
      <vt:lpstr>Baseline Analytic/Numerical Comparison</vt:lpstr>
      <vt:lpstr>Very High Delta Omega</vt:lpstr>
      <vt:lpstr>Different Initial Conditions (non-zero amplitude and velocity)</vt:lpstr>
      <vt:lpstr>Higher Interval Number</vt:lpstr>
      <vt:lpstr>Numerical vs Analytic Comparison</vt:lpstr>
      <vt:lpstr>Numerical vs Analytic Model Comparison</vt:lpstr>
      <vt:lpstr>Analytic Model: Testing Microphonics Patterns</vt:lpstr>
      <vt:lpstr>A Closer Look at Pure Alternating Systems (tjit dependence)</vt:lpstr>
      <vt:lpstr>Analytic, Physical Model</vt:lpstr>
      <vt:lpstr>Analytic, Physical Model (5 min trial)</vt:lpstr>
      <vt:lpstr>Analytic, Physical Model (Fixed Offset)</vt:lpstr>
      <vt:lpstr>Analytic vs. Numerical Comparison</vt:lpstr>
      <vt:lpstr>Analytic vs. Numerical Comparison</vt:lpstr>
      <vt:lpstr>Testing Simplified Analytic Expressions</vt:lpstr>
      <vt:lpstr>Testing Simplified Analytic Expressions</vt:lpstr>
      <vt:lpstr>Testing Simplified Analytic Expressions</vt:lpstr>
      <vt:lpstr>Testing Simplified Analytic Expressions</vt:lpstr>
      <vt:lpstr>Testing Simplified Analytic Expressions</vt:lpstr>
      <vt:lpstr>Summary</vt:lpstr>
      <vt:lpstr>Sensitivity to tjit</vt:lpstr>
      <vt:lpstr>Case Studies of Microphonics</vt:lpstr>
      <vt:lpstr>Power Accumulation On and Off Resonance</vt:lpstr>
      <vt:lpstr>PowerPoint Presentation</vt:lpstr>
      <vt:lpstr>Testing Simplified Analytic Expressions</vt:lpstr>
      <vt:lpstr>Deriving the Steady State Amplitude</vt:lpstr>
      <vt:lpstr>PowerPoint Presentation</vt:lpstr>
      <vt:lpstr>A Closer Look at Pure Alternating Systems</vt:lpstr>
      <vt:lpstr>Numerical Result: Pure Alternating System</vt:lpstr>
      <vt:lpstr>Analytic, Physical Model (2 min trial)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</dc:creator>
  <cp:lastModifiedBy>Stephen</cp:lastModifiedBy>
  <cp:revision>2</cp:revision>
  <dcterms:created xsi:type="dcterms:W3CDTF">2023-07-27T19:21:09Z</dcterms:created>
  <dcterms:modified xsi:type="dcterms:W3CDTF">2023-08-01T19:24:46Z</dcterms:modified>
</cp:coreProperties>
</file>